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1" r:id="rId11"/>
    <p:sldId id="272" r:id="rId12"/>
    <p:sldId id="265" r:id="rId13"/>
    <p:sldId id="266" r:id="rId14"/>
    <p:sldId id="273" r:id="rId15"/>
    <p:sldId id="267" r:id="rId16"/>
    <p:sldId id="274" r:id="rId17"/>
    <p:sldId id="268" r:id="rId18"/>
    <p:sldId id="270" r:id="rId19"/>
    <p:sldId id="275" r:id="rId20"/>
  </p:sldIdLst>
  <p:sldSz cx="17475200" cy="97536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1F9"/>
    <a:srgbClr val="EEF2F6"/>
    <a:srgbClr val="EF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7219D14-61D4-4493-8CB9-3BCB1ADB0F85}" styleName="表样式 1 12">
    <a:wholeTbl>
      <a:tcTxStyle>
        <a:fontRef idx="none">
          <a:srgbClr val="000000"/>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FFFFF"/>
          </a:solidFill>
        </a:fill>
      </a:tcStyle>
    </a:wholeTbl>
    <a:band2H>
      <a:tcStyle>
        <a:tcBdr/>
        <a:fill>
          <a:solidFill>
            <a:schemeClr val="accent1">
              <a:lumMod val="10000"/>
              <a:lumOff val="90000"/>
            </a:schemeClr>
          </a:solidFill>
        </a:fill>
      </a:tcStyle>
    </a:band2H>
    <a:band1V>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10000"/>
              <a:lumOff val="90000"/>
            </a:schemeClr>
          </a:solidFill>
        </a:fill>
      </a:tcStyle>
    </a:band1V>
    <a:lastCol>
      <a:tcTxStyle b="on">
        <a:fontRef idx="none">
          <a:srgbClr val="08090C"/>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lastRow>
    <a:seCell>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seCell>
    <a:swCell>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swCell>
    <a:firstRow>
      <a:tcTxStyle b="on">
        <a:fontRef idx="none">
          <a:srgbClr val="FFFFFF"/>
        </a:fontRef>
      </a:tcTxStyle>
      <a:tcStyle>
        <a:tcBdr/>
        <a:fill>
          <a:solidFill>
            <a:schemeClr val="accent1"/>
          </a:solidFill>
        </a:fill>
      </a:tcStyle>
    </a:firstRow>
  </a:tblStyle>
  <a:tblStyle styleId="{E28355B5-FDCA-4902-91D3-21B65FF80AC5}" styleName="表样式 1 12">
    <a:wholeTbl>
      <a:tcTxStyle>
        <a:fontRef idx="none">
          <a:srgbClr val="000000"/>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FFFFF"/>
          </a:solidFill>
        </a:fill>
      </a:tcStyle>
    </a:wholeTbl>
    <a:band2H>
      <a:tcStyle>
        <a:tcBdr/>
        <a:fill>
          <a:solidFill>
            <a:schemeClr val="accent1">
              <a:lumMod val="10000"/>
              <a:lumOff val="90000"/>
            </a:schemeClr>
          </a:solidFill>
        </a:fill>
      </a:tcStyle>
    </a:band2H>
    <a:band1V>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10000"/>
              <a:lumOff val="90000"/>
            </a:schemeClr>
          </a:solidFill>
        </a:fill>
      </a:tcStyle>
    </a:band1V>
    <a:lastCol>
      <a:tcTxStyle b="on">
        <a:fontRef idx="none">
          <a:srgbClr val="08090C"/>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a:noFill/>
            </a:ln>
          </a:left>
          <a:right>
            <a:ln>
              <a:noFill/>
            </a:ln>
          </a:right>
          <a:top>
            <a:ln w="12700" cmpd="sng">
              <a:solidFill>
                <a:schemeClr val="accent1"/>
              </a:solidFill>
              <a:prstDash val="solid"/>
            </a:ln>
          </a:top>
          <a:bottom>
            <a:ln w="12700"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lastRow>
    <a:seCell>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seCell>
    <a:swCell>
      <a:tcStyle>
        <a:tcBdr>
          <a:left>
            <a:ln>
              <a:noFill/>
            </a:ln>
          </a:left>
          <a:right>
            <a:ln>
              <a:noFill/>
            </a:ln>
          </a:right>
          <a:top>
            <a:ln w="9525" cmpd="sng">
              <a:solidFill>
                <a:schemeClr val="accent1">
                  <a:lumMod val="40000"/>
                  <a:lumOff val="60000"/>
                </a:schemeClr>
              </a:solidFill>
              <a:prstDash val="solid"/>
            </a:ln>
          </a:top>
          <a:bottom>
            <a:ln w="12700" cmpd="sng">
              <a:solidFill>
                <a:schemeClr val="accent1"/>
              </a:solidFill>
              <a:prstDash val="solid"/>
            </a:ln>
          </a:bottom>
          <a:insideH>
            <a:ln>
              <a:noFill/>
            </a:ln>
          </a:insideH>
          <a:insideV>
            <a:ln>
              <a:noFill/>
            </a:ln>
          </a:insideV>
        </a:tcBdr>
        <a:fill>
          <a:solidFill>
            <a:srgbClr val="FFFFFF"/>
          </a:solidFill>
        </a:fill>
      </a:tcStyle>
    </a:swCell>
    <a:firstRow>
      <a:tcTxStyle b="on">
        <a:fontRef idx="none">
          <a:srgbClr val="FFFFFF"/>
        </a:fontRef>
      </a:tcTxStyle>
      <a:tcStyle>
        <a:tcBdr/>
        <a:fill>
          <a:solidFill>
            <a:schemeClr val="accent1"/>
          </a:solidFill>
        </a:fill>
      </a:tcStyle>
    </a:firstRow>
  </a:tblStyle>
  <a:tblStyle styleId="{EE243CED-B7C2-44E4-8351-8FB7B11ECA9D}" styleName="表样式 1 12 2 2">
    <a:wholeTbl>
      <a:tcTxStyle>
        <a:fontRef idx="none">
          <a:srgbClr val="000000"/>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FFFFF"/>
          </a:solidFill>
        </a:fill>
      </a:tcStyle>
    </a:wholeTbl>
    <a:band2H>
      <a:tcStyle>
        <a:tcBdr/>
        <a:fill>
          <a:solidFill>
            <a:srgbClr val="F2F2F2"/>
          </a:solidFill>
        </a:fill>
      </a:tcStyle>
    </a:band2H>
    <a:band1V>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2F2F2"/>
          </a:solidFill>
        </a:fill>
      </a:tcStyle>
    </a:band1V>
    <a:lastCol>
      <a:tcTxStyle b="on">
        <a:fontRef idx="none">
          <a:srgbClr val="08090C"/>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chemeClr val="accent1">
              <a:lumMod val="20000"/>
              <a:lumOff val="80000"/>
            </a:schemeClr>
          </a:solidFill>
        </a:fill>
      </a:tcStyle>
    </a:lastRow>
    <a:firstRow>
      <a:tcTxStyle b="on">
        <a:fontRef idx="none">
          <a:schemeClr val="accent1"/>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chemeClr val="accent1">
              <a:lumMod val="20000"/>
              <a:lumOff val="80000"/>
            </a:schemeClr>
          </a:solidFill>
        </a:fill>
      </a:tcStyle>
    </a:firstRow>
  </a:tblStyle>
  <a:tblStyle styleId="{52F85764-9304-44DC-9903-D7A84A85D6F3}" styleName="表样式 1 25">
    <a:wholeTbl>
      <a:tcTxStyle>
        <a:fontRef idx="none">
          <a:srgbClr val="000000"/>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34000"/>
                  <a:lumOff val="66000"/>
                </a:schemeClr>
              </a:solidFill>
              <a:prstDash val="solid"/>
            </a:ln>
          </a:insideH>
          <a:insideV>
            <a:ln w="9525" cmpd="sng">
              <a:solidFill>
                <a:schemeClr val="accent1">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1">
              <a:lumMod val="10000"/>
              <a:lumOff val="90000"/>
            </a:schemeClr>
          </a:solidFill>
        </a:fill>
      </a:tcStyle>
    </a:band2H>
    <a:band1V>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w="9525" cmpd="sng">
              <a:solidFill>
                <a:schemeClr val="accent1">
                  <a:lumMod val="40000"/>
                  <a:lumOff val="60000"/>
                </a:schemeClr>
              </a:solidFill>
              <a:prstDash val="solid"/>
            </a:ln>
          </a:insideV>
        </a:tcBdr>
        <a:fill>
          <a:solidFill>
            <a:schemeClr val="accent1">
              <a:lumMod val="10000"/>
              <a:lumOff val="90000"/>
            </a:schemeClr>
          </a:solidFill>
        </a:fill>
      </a:tcStyle>
    </a:band1V>
    <a:band2V>
      <a:tcStyle>
        <a:tcBdr>
          <a:left>
            <a:ln w="9525" cmpd="sng">
              <a:solidFill>
                <a:schemeClr val="accent1">
                  <a:lumMod val="40000"/>
                  <a:lumOff val="60000"/>
                </a:schemeClr>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1">
                  <a:lumMod val="34000"/>
                  <a:lumOff val="66000"/>
                </a:schemeClr>
              </a:solidFill>
              <a:prstDash val="solid"/>
            </a:ln>
          </a:left>
          <a:right>
            <a:ln w="9525" cmpd="sng">
              <a:solidFill>
                <a:schemeClr val="accent1"/>
              </a:solidFill>
              <a:prstDash val="solid"/>
            </a:ln>
          </a:right>
          <a:top>
            <a:ln w="9525" cmpd="sng">
              <a:solidFill>
                <a:schemeClr val="accent1">
                  <a:lumMod val="34000"/>
                  <a:lumOff val="66000"/>
                </a:schemeClr>
              </a:solidFill>
              <a:prstDash val="solid"/>
            </a:ln>
          </a:top>
          <a:bottom>
            <a:ln w="9525" cmpd="sng">
              <a:solidFill>
                <a:schemeClr val="accent1"/>
              </a:solidFill>
              <a:prstDash val="solid"/>
            </a:ln>
          </a:bottom>
          <a:insideH>
            <a:ln w="9525" cmpd="sng">
              <a:solidFill>
                <a:schemeClr val="accent1">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1"/>
              </a:solidFill>
              <a:prstDash val="solid"/>
            </a:ln>
          </a:left>
          <a:right>
            <a:ln w="9525" cmpd="sng">
              <a:solidFill>
                <a:schemeClr val="accent1">
                  <a:lumMod val="34000"/>
                  <a:lumOff val="66000"/>
                </a:schemeClr>
              </a:solidFill>
              <a:prstDash val="solid"/>
            </a:ln>
          </a:right>
          <a:top>
            <a:ln w="9525" cmpd="sng">
              <a:solidFill>
                <a:schemeClr val="accent1">
                  <a:lumMod val="34000"/>
                  <a:lumOff val="66000"/>
                </a:schemeClr>
              </a:solidFill>
              <a:prstDash val="solid"/>
            </a:ln>
          </a:top>
          <a:bottom>
            <a:ln w="9525" cmpd="sng">
              <a:solidFill>
                <a:schemeClr val="accent1"/>
              </a:solidFill>
              <a:prstDash val="solid"/>
            </a:ln>
          </a:bottom>
          <a:insideH>
            <a:ln w="9525" cmpd="sng">
              <a:solidFill>
                <a:schemeClr val="accent1">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eCell>
    <a:swCell>
      <a:tcTxStyle b="on">
        <a:fontRef idx="none">
          <a:schemeClr val="accent1"/>
        </a:fontRef>
      </a:tcTxStyle>
      <a:tcStyle>
        <a:tcBdr>
          <a:left>
            <a:ln w="9525" cmpd="sng">
              <a:solidFill>
                <a:schemeClr val="accent1"/>
              </a:solidFill>
              <a:prstDash val="solid"/>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lumMod val="34000"/>
                  <a:lumOff val="66000"/>
                </a:schemeClr>
              </a:solidFill>
              <a:prstDash val="solid"/>
            </a:ln>
          </a:bottom>
          <a:insideH>
            <a:ln>
              <a:noFill/>
            </a:ln>
          </a:insideH>
          <a:insideV>
            <a:ln w="9525" cmpd="sng">
              <a:solidFill>
                <a:srgbClr val="FFFFFF"/>
              </a:solidFill>
              <a:prstDash val="solid"/>
            </a:ln>
          </a:insideV>
        </a:tcBdr>
        <a:fill>
          <a:solidFill>
            <a:schemeClr val="accent1">
              <a:lumMod val="20000"/>
              <a:lumOff val="80000"/>
            </a:schemeClr>
          </a:solidFill>
        </a:fill>
      </a:tcStyle>
    </a:firstRow>
  </a:tblStyle>
  <a:tblStyle styleId="{18CD87D9-2F2F-4898-A647-1942DB7F4DD9}" styleName="表样式 1 12 2 2">
    <a:wholeTbl>
      <a:tcTxStyle>
        <a:fontRef idx="none">
          <a:srgbClr val="000000"/>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FFFFF"/>
          </a:solidFill>
        </a:fill>
      </a:tcStyle>
    </a:wholeTbl>
    <a:band2H>
      <a:tcStyle>
        <a:tcBdr/>
        <a:fill>
          <a:solidFill>
            <a:srgbClr val="F2F2F2"/>
          </a:solidFill>
        </a:fill>
      </a:tcStyle>
    </a:band2H>
    <a:band1V>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rgbClr val="F2F2F2"/>
          </a:solidFill>
        </a:fill>
      </a:tcStyle>
    </a:band1V>
    <a:lastCol>
      <a:tcTxStyle b="on">
        <a:fontRef idx="none">
          <a:srgbClr val="08090C"/>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chemeClr val="accent1">
              <a:lumMod val="20000"/>
              <a:lumOff val="80000"/>
            </a:schemeClr>
          </a:solidFill>
        </a:fill>
      </a:tcStyle>
    </a:lastRow>
    <a:firstRow>
      <a:tcTxStyle b="on">
        <a:fontRef idx="none">
          <a:schemeClr val="accent1"/>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chemeClr val="accent1">
              <a:lumMod val="20000"/>
              <a:lumOff val="80000"/>
            </a:schemeClr>
          </a:solidFill>
        </a:fill>
      </a:tcStyle>
    </a:firstRow>
  </a:tblStyle>
  <a:tblStyle styleId="{74536B91-1A4D-47FB-8909-437AE355E14C}" styleName="表样式 1 14">
    <a:wholeTbl>
      <a:tcTxStyle>
        <a:fontRef idx="none">
          <a:srgbClr val="000000"/>
        </a:fontRef>
      </a:tcTxStyle>
      <a:tcStyle>
        <a:tcBdr>
          <a:left>
            <a:ln w="12700" cmpd="sng">
              <a:solidFill>
                <a:schemeClr val="accent5"/>
              </a:solidFill>
              <a:prstDash val="solid"/>
            </a:ln>
          </a:left>
          <a:right>
            <a:ln w="12700" cmpd="sng">
              <a:solidFill>
                <a:schemeClr val="accent5"/>
              </a:solidFill>
              <a:prstDash val="solid"/>
            </a:ln>
          </a:right>
          <a:top>
            <a:ln w="12700" cmpd="sng">
              <a:solidFill>
                <a:schemeClr val="accent5"/>
              </a:solidFill>
              <a:prstDash val="solid"/>
            </a:ln>
          </a:top>
          <a:bottom>
            <a:ln w="12700" cmpd="sng">
              <a:solidFill>
                <a:schemeClr val="accent5"/>
              </a:solidFill>
              <a:prstDash val="solid"/>
            </a:ln>
          </a:bottom>
          <a:insideH>
            <a:ln>
              <a:noFill/>
            </a:ln>
          </a:insideH>
          <a:insideV>
            <a:ln>
              <a:noFill/>
            </a:ln>
          </a:insideV>
        </a:tcBdr>
        <a:fill>
          <a:solidFill>
            <a:srgbClr val="FFFFFF"/>
          </a:solidFill>
        </a:fill>
      </a:tcStyle>
    </a:wholeTbl>
    <a:band2H>
      <a:tcStyle>
        <a:tcBdr/>
        <a:fill>
          <a:solidFill>
            <a:schemeClr val="accent5">
              <a:lumMod val="10000"/>
              <a:lumOff val="90000"/>
            </a:schemeClr>
          </a:solidFill>
        </a:fill>
      </a:tcStyle>
    </a:band2H>
    <a:band1V>
      <a:tcStyle>
        <a:tcBdr>
          <a:left>
            <a:ln w="12700" cmpd="sng">
              <a:solidFill>
                <a:schemeClr val="accent5"/>
              </a:solidFill>
              <a:prstDash val="solid"/>
            </a:ln>
          </a:left>
          <a:right>
            <a:ln w="12700" cmpd="sng">
              <a:solidFill>
                <a:schemeClr val="accent5"/>
              </a:solidFill>
              <a:prstDash val="solid"/>
            </a:ln>
          </a:right>
          <a:top>
            <a:ln w="12700" cmpd="sng">
              <a:solidFill>
                <a:schemeClr val="accent5"/>
              </a:solidFill>
              <a:prstDash val="solid"/>
            </a:ln>
          </a:top>
          <a:bottom>
            <a:ln w="12700" cmpd="sng">
              <a:solidFill>
                <a:schemeClr val="accent5"/>
              </a:solidFill>
              <a:prstDash val="solid"/>
            </a:ln>
          </a:bottom>
          <a:insideH>
            <a:ln>
              <a:noFill/>
            </a:ln>
          </a:insideH>
          <a:insideV>
            <a:ln>
              <a:noFill/>
            </a:ln>
          </a:insideV>
        </a:tcBdr>
        <a:fill>
          <a:solidFill>
            <a:schemeClr val="accent5">
              <a:lumMod val="10000"/>
              <a:lumOff val="90000"/>
            </a:schemeClr>
          </a:solidFill>
        </a:fill>
      </a:tcStyle>
    </a:band1V>
    <a:band2V>
      <a:tcStyle>
        <a:tcBdr>
          <a:left>
            <a:ln>
              <a:noFill/>
            </a:ln>
          </a:left>
          <a:right>
            <a:ln>
              <a:noFill/>
            </a:ln>
          </a:right>
          <a:top>
            <a:ln w="12700" cmpd="sng">
              <a:solidFill>
                <a:schemeClr val="accent5"/>
              </a:solidFill>
              <a:prstDash val="solid"/>
            </a:ln>
          </a:top>
          <a:bottom>
            <a:ln w="12700" cmpd="sng">
              <a:solidFill>
                <a:schemeClr val="accent5"/>
              </a:solidFill>
              <a:prstDash val="solid"/>
            </a:ln>
          </a:bottom>
          <a:insideH>
            <a:ln>
              <a:noFill/>
            </a:ln>
          </a:insideH>
          <a:insideV>
            <a:ln>
              <a:noFill/>
            </a:ln>
          </a:insideV>
        </a:tcBdr>
        <a:fill>
          <a:noFill/>
        </a:fill>
      </a:tcStyle>
    </a:band2V>
    <a:lastCol>
      <a:tcTxStyle b="on">
        <a:fontRef idx="none">
          <a:srgbClr val="08090C"/>
        </a:fontRef>
      </a:tcTxStyle>
      <a:tcStyle>
        <a:tcBdr>
          <a:left>
            <a:ln>
              <a:noFill/>
            </a:ln>
          </a:left>
          <a:right>
            <a:ln w="12700" cmpd="sng">
              <a:solidFill>
                <a:schemeClr val="accent5"/>
              </a:solidFill>
              <a:prstDash val="solid"/>
            </a:ln>
          </a:right>
          <a:top>
            <a:ln w="12700" cmpd="sng">
              <a:solidFill>
                <a:schemeClr val="accent5"/>
              </a:solidFill>
              <a:prstDash val="solid"/>
            </a:ln>
          </a:top>
          <a:bottom>
            <a:ln w="12700" cmpd="sng">
              <a:solidFill>
                <a:schemeClr val="accent5"/>
              </a:solidFill>
              <a:prstDash val="solid"/>
            </a:ln>
          </a:bottom>
          <a:insideH>
            <a:ln>
              <a:noFill/>
            </a:ln>
          </a:insideH>
          <a:insideV>
            <a:ln>
              <a:noFill/>
            </a:ln>
          </a:insideV>
        </a:tcBdr>
        <a:fill>
          <a:solidFill>
            <a:schemeClr val="accent5">
              <a:lumMod val="20000"/>
              <a:lumOff val="80000"/>
            </a:schemeClr>
          </a:solidFill>
        </a:fill>
      </a:tcStyle>
    </a:lastCol>
    <a:firstCol>
      <a:tcTxStyle b="on">
        <a:fontRef idx="none">
          <a:srgbClr val="08090C"/>
        </a:fontRef>
      </a:tcTxStyle>
      <a:tcStyle>
        <a:tcBdr>
          <a:left>
            <a:ln w="12700" cmpd="sng">
              <a:solidFill>
                <a:schemeClr val="accent5"/>
              </a:solidFill>
              <a:prstDash val="solid"/>
            </a:ln>
          </a:left>
          <a:right>
            <a:ln>
              <a:noFill/>
            </a:ln>
          </a:right>
          <a:top>
            <a:ln w="12700" cmpd="sng">
              <a:solidFill>
                <a:schemeClr val="accent5"/>
              </a:solidFill>
              <a:prstDash val="solid"/>
            </a:ln>
          </a:top>
          <a:bottom>
            <a:ln w="12700" cmpd="sng">
              <a:solidFill>
                <a:schemeClr val="accent5"/>
              </a:solidFill>
              <a:prstDash val="solid"/>
            </a:ln>
          </a:bottom>
          <a:insideH>
            <a:ln>
              <a:noFill/>
            </a:ln>
          </a:insideH>
          <a:insideV>
            <a:ln>
              <a:noFill/>
            </a:ln>
          </a:insideV>
        </a:tcBdr>
        <a:fill>
          <a:solidFill>
            <a:schemeClr val="accent5">
              <a:lumMod val="20000"/>
              <a:lumOff val="80000"/>
            </a:schemeClr>
          </a:solidFill>
        </a:fill>
      </a:tcStyle>
    </a:firstCol>
    <a:lastRow>
      <a:tcTxStyle b="on">
        <a:fontRef idx="none">
          <a:schemeClr val="accent5"/>
        </a:fontRef>
      </a:tcTxStyle>
      <a:tcStyle>
        <a:tcBdr>
          <a:left>
            <a:ln w="12700" cmpd="sng">
              <a:solidFill>
                <a:schemeClr val="accent5"/>
              </a:solidFill>
              <a:prstDash val="solid"/>
            </a:ln>
          </a:left>
          <a:right>
            <a:ln w="12700" cmpd="sng">
              <a:solidFill>
                <a:schemeClr val="accent5"/>
              </a:solidFill>
              <a:prstDash val="solid"/>
            </a:ln>
          </a:right>
          <a:top>
            <a:ln w="9525" cmpd="sng">
              <a:solidFill>
                <a:schemeClr val="accent5"/>
              </a:solidFill>
              <a:prstDash val="solid"/>
            </a:ln>
          </a:top>
          <a:bottom>
            <a:ln w="12700" cmpd="sng">
              <a:solidFill>
                <a:schemeClr val="accent5"/>
              </a:solidFill>
              <a:prstDash val="solid"/>
            </a:ln>
          </a:bottom>
          <a:insideH>
            <a:ln>
              <a:noFill/>
            </a:ln>
          </a:insideH>
          <a:insideV>
            <a:ln>
              <a:noFill/>
            </a:ln>
          </a:insideV>
        </a:tcBdr>
        <a:fill>
          <a:solidFill>
            <a:srgbClr val="FFFFFF"/>
          </a:solidFill>
        </a:fill>
      </a:tcStyle>
    </a:lastRow>
    <a:seCell>
      <a:tcStyle>
        <a:tcBdr>
          <a:left>
            <a:ln>
              <a:noFill/>
            </a:ln>
          </a:left>
          <a:right>
            <a:ln w="12700" cmpd="sng">
              <a:solidFill>
                <a:schemeClr val="accent5"/>
              </a:solidFill>
              <a:prstDash val="solid"/>
            </a:ln>
          </a:right>
          <a:top>
            <a:ln w="9525" cmpd="sng">
              <a:solidFill>
                <a:schemeClr val="accent5"/>
              </a:solidFill>
              <a:prstDash val="solid"/>
            </a:ln>
          </a:top>
          <a:bottom>
            <a:ln w="12700" cmpd="sng">
              <a:solidFill>
                <a:schemeClr val="accent5"/>
              </a:solidFill>
              <a:prstDash val="solid"/>
            </a:ln>
          </a:bottom>
          <a:insideH>
            <a:ln>
              <a:noFill/>
            </a:ln>
          </a:insideH>
          <a:insideV>
            <a:ln>
              <a:noFill/>
            </a:ln>
          </a:insideV>
        </a:tcBdr>
        <a:fill>
          <a:solidFill>
            <a:srgbClr val="FFFFFF"/>
          </a:solidFill>
        </a:fill>
      </a:tcStyle>
    </a:seCell>
    <a:swCell>
      <a:tcStyle>
        <a:tcBdr>
          <a:left>
            <a:ln w="12700" cmpd="sng">
              <a:solidFill>
                <a:schemeClr val="accent5"/>
              </a:solidFill>
              <a:prstDash val="solid"/>
            </a:ln>
          </a:left>
          <a:right>
            <a:ln>
              <a:noFill/>
            </a:ln>
          </a:right>
          <a:top>
            <a:ln w="9525" cmpd="sng">
              <a:solidFill>
                <a:schemeClr val="accent5"/>
              </a:solidFill>
              <a:prstDash val="solid"/>
            </a:ln>
          </a:top>
          <a:bottom>
            <a:ln w="12700" cmpd="sng">
              <a:solidFill>
                <a:schemeClr val="accent5"/>
              </a:solidFill>
              <a:prstDash val="solid"/>
            </a:ln>
          </a:bottom>
          <a:insideH>
            <a:ln>
              <a:noFill/>
            </a:ln>
          </a:insideH>
          <a:insideV>
            <a:ln>
              <a:noFill/>
            </a:ln>
          </a:insideV>
        </a:tcBdr>
        <a:fill>
          <a:solidFill>
            <a:srgbClr val="FFFFFF"/>
          </a:solidFill>
        </a:fill>
      </a:tcStyle>
    </a:swCell>
    <a:firstRow>
      <a:tcTxStyle b="on">
        <a:fontRef idx="none">
          <a:schemeClr val="accent5"/>
        </a:fontRef>
      </a:tcTxStyle>
      <a:tcStyle>
        <a:tcBdr>
          <a:left>
            <a:ln w="12700" cmpd="sng">
              <a:solidFill>
                <a:schemeClr val="accent5"/>
              </a:solidFill>
              <a:prstDash val="solid"/>
            </a:ln>
          </a:left>
          <a:right>
            <a:ln w="12700" cmpd="sng">
              <a:solidFill>
                <a:schemeClr val="accent5"/>
              </a:solidFill>
              <a:prstDash val="solid"/>
            </a:ln>
          </a:right>
          <a:top>
            <a:ln w="12700" cmpd="sng">
              <a:solidFill>
                <a:schemeClr val="accent5"/>
              </a:solidFill>
              <a:prstDash val="solid"/>
            </a:ln>
          </a:top>
          <a:bottom>
            <a:ln w="9525" cmpd="sng">
              <a:solidFill>
                <a:schemeClr val="accent5"/>
              </a:solidFill>
              <a:prstDash val="solid"/>
            </a:ln>
          </a:bottom>
          <a:insideH>
            <a:ln>
              <a:noFill/>
            </a:ln>
          </a:insideH>
          <a:insideV>
            <a:ln>
              <a:noFill/>
            </a:ln>
          </a:insideV>
        </a:tcBdr>
        <a:fill>
          <a:solidFill>
            <a:schemeClr val="accent5">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625" autoAdjust="0"/>
  </p:normalViewPr>
  <p:slideViewPr>
    <p:cSldViewPr snapToGrid="0">
      <p:cViewPr varScale="1">
        <p:scale>
          <a:sx n="65" d="100"/>
          <a:sy n="65" d="100"/>
        </p:scale>
        <p:origin x="78" y="141"/>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E05BD-3E78-41FF-873C-8BAEF20FB101}" type="datetimeFigureOut">
              <a:rPr lang="zh-CN" altLang="en-US" smtClean="0"/>
              <a:t>2026/1/3</a:t>
            </a:fld>
            <a:endParaRPr lang="zh-CN" altLang="en-US"/>
          </a:p>
        </p:txBody>
      </p:sp>
      <p:sp>
        <p:nvSpPr>
          <p:cNvPr id="4" name="幻灯片图像占位符 3"/>
          <p:cNvSpPr>
            <a:spLocks noGrp="1" noRot="1" noChangeAspect="1"/>
          </p:cNvSpPr>
          <p:nvPr>
            <p:ph type="sldImg" idx="2"/>
          </p:nvPr>
        </p:nvSpPr>
        <p:spPr>
          <a:xfrm>
            <a:off x="665163" y="1143000"/>
            <a:ext cx="55276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84DB3-A029-44FB-A403-1E5B16B1DBBC}" type="slidenum">
              <a:rPr lang="zh-CN" altLang="en-US" smtClean="0"/>
              <a:t>‹#›</a:t>
            </a:fld>
            <a:endParaRPr lang="zh-CN" altLang="en-US"/>
          </a:p>
        </p:txBody>
      </p:sp>
    </p:spTree>
    <p:extLst>
      <p:ext uri="{BB962C8B-B14F-4D97-AF65-F5344CB8AC3E}">
        <p14:creationId xmlns:p14="http://schemas.microsoft.com/office/powerpoint/2010/main" val="1035803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老师，同学们，大家下午好。下面开始进行我们小组第二次的课程汇报。我们选取了一个包含多种医学检查指标的心脏病预测数据集进行统计分析，下面详细介绍。</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1</a:t>
            </a:fld>
            <a:endParaRPr lang="zh-CN" altLang="en-US"/>
          </a:p>
        </p:txBody>
      </p:sp>
    </p:spTree>
    <p:extLst>
      <p:ext uri="{BB962C8B-B14F-4D97-AF65-F5344CB8AC3E}">
        <p14:creationId xmlns:p14="http://schemas.microsoft.com/office/powerpoint/2010/main" val="358786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a:t>
            </a:r>
            <a:r>
              <a:rPr lang="en-US" altLang="zh-CN" dirty="0"/>
              <a:t>Logistic</a:t>
            </a:r>
            <a:r>
              <a:rPr lang="zh-CN" altLang="en-US" dirty="0"/>
              <a:t>模型，我们发现</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Logit_A</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仅因子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AUC≈0.813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ACC≈0.770</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Logit_B</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离散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AUC≈0.916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ACC≈0.862</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说明仅靠</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个因子可以做到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有一定区分能力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，但加入离散变量后区分能力明显增强，说明方案</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更可靠，其他的医学指标加入可以让回归分析更加准确</a:t>
            </a: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10</a:t>
            </a:fld>
            <a:endParaRPr lang="zh-CN" altLang="en-US"/>
          </a:p>
        </p:txBody>
      </p:sp>
    </p:spTree>
    <p:extLst>
      <p:ext uri="{BB962C8B-B14F-4D97-AF65-F5344CB8AC3E}">
        <p14:creationId xmlns:p14="http://schemas.microsoft.com/office/powerpoint/2010/main" val="207484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分析还得到了</a:t>
            </a:r>
            <a:r>
              <a:rPr lang="en-US" altLang="zh-CN" dirty="0"/>
              <a:t>Logistic</a:t>
            </a:r>
            <a:r>
              <a:rPr lang="zh-CN" altLang="en-US" dirty="0"/>
              <a:t>系数</a:t>
            </a:r>
            <a:r>
              <a:rPr lang="en-US" altLang="zh-CN" dirty="0"/>
              <a:t>\beta</a:t>
            </a:r>
            <a:r>
              <a:rPr lang="zh-CN" altLang="en-US" dirty="0"/>
              <a:t>。</a:t>
            </a:r>
            <a:r>
              <a:rPr lang="en-US" altLang="zh-CN" sz="1200" kern="1200" dirty="0">
                <a:solidFill>
                  <a:schemeClr val="tx1"/>
                </a:solidFill>
                <a:effectLst/>
                <a:latin typeface="+mn-lt"/>
                <a:ea typeface="+mn-ea"/>
                <a:cs typeface="+mn-cs"/>
              </a:rPr>
              <a:t>β&gt;0 </a:t>
            </a:r>
            <a:r>
              <a:rPr lang="zh-CN" altLang="zh-CN" sz="1200" kern="1200" dirty="0">
                <a:solidFill>
                  <a:schemeClr val="tx1"/>
                </a:solidFill>
                <a:effectLst/>
                <a:latin typeface="+mn-lt"/>
                <a:ea typeface="+mn-ea"/>
                <a:cs typeface="+mn-cs"/>
              </a:rPr>
              <a:t>表示该特征增大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该类别出现时，患病概率倾向上升；</a:t>
            </a:r>
            <a:r>
              <a:rPr lang="en-US" altLang="zh-CN" sz="1200" kern="1200" dirty="0">
                <a:solidFill>
                  <a:schemeClr val="tx1"/>
                </a:solidFill>
                <a:effectLst/>
                <a:latin typeface="+mn-lt"/>
                <a:ea typeface="+mn-ea"/>
                <a:cs typeface="+mn-cs"/>
              </a:rPr>
              <a:t>β&lt;0 </a:t>
            </a:r>
            <a:r>
              <a:rPr lang="zh-CN" altLang="zh-CN" sz="1200" kern="1200" dirty="0">
                <a:solidFill>
                  <a:schemeClr val="tx1"/>
                </a:solidFill>
                <a:effectLst/>
                <a:latin typeface="+mn-lt"/>
                <a:ea typeface="+mn-ea"/>
                <a:cs typeface="+mn-cs"/>
              </a:rPr>
              <a:t>表示倾向下降。离散变量一般经过</a:t>
            </a:r>
            <a:r>
              <a:rPr lang="en-US" altLang="zh-CN" sz="1200" kern="1200" dirty="0">
                <a:solidFill>
                  <a:schemeClr val="tx1"/>
                </a:solidFill>
                <a:effectLst/>
                <a:latin typeface="+mn-lt"/>
                <a:ea typeface="+mn-ea"/>
                <a:cs typeface="+mn-cs"/>
              </a:rPr>
              <a:t> One-Hot </a:t>
            </a:r>
            <a:r>
              <a:rPr lang="zh-CN" altLang="zh-CN" sz="1200" kern="1200" dirty="0">
                <a:solidFill>
                  <a:schemeClr val="tx1"/>
                </a:solidFill>
                <a:effectLst/>
                <a:latin typeface="+mn-lt"/>
                <a:ea typeface="+mn-ea"/>
                <a:cs typeface="+mn-cs"/>
              </a:rPr>
              <a:t>编码，因此系数表示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相对于基准类别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的差异。</a:t>
            </a: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11</a:t>
            </a:fld>
            <a:endParaRPr lang="zh-CN" altLang="en-US"/>
          </a:p>
        </p:txBody>
      </p:sp>
    </p:spTree>
    <p:extLst>
      <p:ext uri="{BB962C8B-B14F-4D97-AF65-F5344CB8AC3E}">
        <p14:creationId xmlns:p14="http://schemas.microsoft.com/office/powerpoint/2010/main" val="33578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下面我们使用</a:t>
            </a:r>
            <a:r>
              <a:rPr lang="en-US" altLang="zh-CN" dirty="0"/>
              <a:t>LDA</a:t>
            </a:r>
            <a:r>
              <a:rPr lang="zh-CN" altLang="en-US" dirty="0"/>
              <a:t>和</a:t>
            </a:r>
            <a:r>
              <a:rPr lang="en-US" altLang="zh-CN" dirty="0"/>
              <a:t>GNB</a:t>
            </a:r>
            <a:r>
              <a:rPr lang="zh-CN" altLang="en-US" dirty="0"/>
              <a:t>建立预测模型并输出评价指标。上面是</a:t>
            </a:r>
            <a:r>
              <a:rPr lang="en-US" altLang="zh-CN" dirty="0"/>
              <a:t>LDA</a:t>
            </a:r>
            <a:r>
              <a:rPr lang="zh-CN" altLang="en-US" dirty="0"/>
              <a:t>以及</a:t>
            </a:r>
            <a:r>
              <a:rPr lang="en-US" altLang="zh-CN" dirty="0"/>
              <a:t>GNB</a:t>
            </a:r>
            <a:r>
              <a:rPr lang="zh-CN" altLang="en-US" dirty="0"/>
              <a:t>的</a:t>
            </a:r>
            <a:r>
              <a:rPr lang="en-US" altLang="zh-CN" dirty="0"/>
              <a:t>ROC</a:t>
            </a:r>
            <a:r>
              <a:rPr lang="zh-CN" altLang="en-US" dirty="0"/>
              <a:t>曲线。</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12</a:t>
            </a:fld>
            <a:endParaRPr lang="zh-CN" altLang="en-US"/>
          </a:p>
        </p:txBody>
      </p:sp>
    </p:spTree>
    <p:extLst>
      <p:ext uri="{BB962C8B-B14F-4D97-AF65-F5344CB8AC3E}">
        <p14:creationId xmlns:p14="http://schemas.microsoft.com/office/powerpoint/2010/main" val="111598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翻页</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13</a:t>
            </a:fld>
            <a:endParaRPr lang="zh-CN" altLang="en-US"/>
          </a:p>
        </p:txBody>
      </p:sp>
    </p:spTree>
    <p:extLst>
      <p:ext uri="{BB962C8B-B14F-4D97-AF65-F5344CB8AC3E}">
        <p14:creationId xmlns:p14="http://schemas.microsoft.com/office/powerpoint/2010/main" val="28162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从汇总表可见：</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LDA_A </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Logit_A</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的测试</a:t>
            </a:r>
            <a:r>
              <a:rPr lang="en-US" altLang="zh-CN" sz="1200" kern="1200" dirty="0">
                <a:solidFill>
                  <a:schemeClr val="tx1"/>
                </a:solidFill>
                <a:effectLst/>
                <a:latin typeface="+mn-lt"/>
                <a:ea typeface="+mn-ea"/>
                <a:cs typeface="+mn-cs"/>
              </a:rPr>
              <a:t> AUC </a:t>
            </a:r>
            <a:r>
              <a:rPr lang="zh-CN" altLang="zh-CN" sz="1200" kern="1200" dirty="0">
                <a:solidFill>
                  <a:schemeClr val="tx1"/>
                </a:solidFill>
                <a:effectLst/>
                <a:latin typeface="+mn-lt"/>
                <a:ea typeface="+mn-ea"/>
                <a:cs typeface="+mn-cs"/>
              </a:rPr>
              <a:t>都约</a:t>
            </a:r>
            <a:r>
              <a:rPr lang="en-US" altLang="zh-CN" sz="1200" kern="1200" dirty="0">
                <a:solidFill>
                  <a:schemeClr val="tx1"/>
                </a:solidFill>
                <a:effectLst/>
                <a:latin typeface="+mn-lt"/>
                <a:ea typeface="+mn-ea"/>
                <a:cs typeface="+mn-cs"/>
              </a:rPr>
              <a:t> 0.813</a:t>
            </a:r>
            <a:r>
              <a:rPr lang="zh-CN" altLang="zh-CN" sz="1200" kern="1200" dirty="0">
                <a:solidFill>
                  <a:schemeClr val="tx1"/>
                </a:solidFill>
                <a:effectLst/>
                <a:latin typeface="+mn-lt"/>
                <a:ea typeface="+mn-ea"/>
                <a:cs typeface="+mn-cs"/>
              </a:rPr>
              <a:t>，说明只用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个因子时两种线性方法区分能力接近。</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LDA_B </a:t>
            </a:r>
            <a:r>
              <a:rPr lang="en-US" altLang="zh-CN" sz="1200" kern="1200" dirty="0" err="1">
                <a:solidFill>
                  <a:schemeClr val="tx1"/>
                </a:solidFill>
                <a:effectLst/>
                <a:latin typeface="+mn-lt"/>
                <a:ea typeface="+mn-ea"/>
                <a:cs typeface="+mn-cs"/>
              </a:rPr>
              <a:t>测试</a:t>
            </a:r>
            <a:r>
              <a:rPr lang="en-US" altLang="zh-CN" sz="1200" kern="1200" dirty="0">
                <a:solidFill>
                  <a:schemeClr val="tx1"/>
                </a:solidFill>
                <a:effectLst/>
                <a:latin typeface="+mn-lt"/>
                <a:ea typeface="+mn-ea"/>
                <a:cs typeface="+mn-cs"/>
              </a:rPr>
              <a:t> AUC≈0.912，接近 Logit_B（0.916），</a:t>
            </a:r>
            <a:r>
              <a:rPr lang="en-US" altLang="zh-CN" sz="1200" kern="1200" dirty="0" err="1">
                <a:solidFill>
                  <a:schemeClr val="tx1"/>
                </a:solidFill>
                <a:effectLst/>
                <a:latin typeface="+mn-lt"/>
                <a:ea typeface="+mn-ea"/>
                <a:cs typeface="+mn-cs"/>
              </a:rPr>
              <a:t>表现较好</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GNB_B </a:t>
            </a:r>
            <a:r>
              <a:rPr lang="en-US" altLang="zh-CN" sz="1200" kern="1200" dirty="0" err="1">
                <a:solidFill>
                  <a:schemeClr val="tx1"/>
                </a:solidFill>
                <a:effectLst/>
                <a:latin typeface="+mn-lt"/>
                <a:ea typeface="+mn-ea"/>
                <a:cs typeface="+mn-cs"/>
              </a:rPr>
              <a:t>测试</a:t>
            </a:r>
            <a:r>
              <a:rPr lang="en-US" altLang="zh-CN" sz="1200" kern="1200" dirty="0">
                <a:solidFill>
                  <a:schemeClr val="tx1"/>
                </a:solidFill>
                <a:effectLst/>
                <a:latin typeface="+mn-lt"/>
                <a:ea typeface="+mn-ea"/>
                <a:cs typeface="+mn-cs"/>
              </a:rPr>
              <a:t> AUC≈0.866，优于 GNB_A（0.813），</a:t>
            </a:r>
            <a:r>
              <a:rPr lang="en-US" altLang="zh-CN" sz="1200" kern="1200" dirty="0" err="1">
                <a:solidFill>
                  <a:schemeClr val="tx1"/>
                </a:solidFill>
                <a:effectLst/>
                <a:latin typeface="+mn-lt"/>
                <a:ea typeface="+mn-ea"/>
                <a:cs typeface="+mn-cs"/>
              </a:rPr>
              <a:t>但低于</a:t>
            </a:r>
            <a:r>
              <a:rPr lang="en-US" altLang="zh-CN" sz="1200" kern="1200" dirty="0">
                <a:solidFill>
                  <a:schemeClr val="tx1"/>
                </a:solidFill>
                <a:effectLst/>
                <a:latin typeface="+mn-lt"/>
                <a:ea typeface="+mn-ea"/>
                <a:cs typeface="+mn-cs"/>
              </a:rPr>
              <a:t> LDA_B/</a:t>
            </a:r>
            <a:r>
              <a:rPr lang="en-US" altLang="zh-CN" sz="1200" kern="1200" dirty="0" err="1">
                <a:solidFill>
                  <a:schemeClr val="tx1"/>
                </a:solidFill>
                <a:effectLst/>
                <a:latin typeface="+mn-lt"/>
                <a:ea typeface="+mn-ea"/>
                <a:cs typeface="+mn-cs"/>
              </a:rPr>
              <a:t>Logit_B</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GNB(A)：</a:t>
            </a:r>
            <a:r>
              <a:rPr lang="en-US" altLang="zh-CN" sz="1200" kern="1200" dirty="0" err="1">
                <a:solidFill>
                  <a:schemeClr val="tx1"/>
                </a:solidFill>
                <a:effectLst/>
                <a:latin typeface="+mn-lt"/>
                <a:ea typeface="+mn-ea"/>
                <a:cs typeface="+mn-cs"/>
              </a:rPr>
              <a:t>仅因子得分</a:t>
            </a:r>
            <a:r>
              <a:rPr lang="en-US" altLang="zh-CN" sz="1200" kern="1200" dirty="0">
                <a:solidFill>
                  <a:schemeClr val="tx1"/>
                </a:solidFill>
                <a:effectLst/>
                <a:latin typeface="+mn-lt"/>
                <a:ea typeface="+mn-ea"/>
                <a:cs typeface="+mn-cs"/>
              </a:rPr>
              <a:t> - ROC（AUC≈0.813）</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14</a:t>
            </a:fld>
            <a:endParaRPr lang="zh-CN" altLang="en-US"/>
          </a:p>
        </p:txBody>
      </p:sp>
    </p:spTree>
    <p:extLst>
      <p:ext uri="{BB962C8B-B14F-4D97-AF65-F5344CB8AC3E}">
        <p14:creationId xmlns:p14="http://schemas.microsoft.com/office/powerpoint/2010/main" val="405154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27025" algn="l" rtl="0" eaLnBrk="0">
              <a:lnSpc>
                <a:spcPct val="86000"/>
              </a:lnSpc>
              <a:spcBef>
                <a:spcPts val="755"/>
              </a:spcBef>
            </a:pPr>
            <a:r>
              <a:rPr lang="zh-CN" altLang="en-US" dirty="0"/>
              <a:t>通过上面的分析，我们可以看出，</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在所有模型中，方案</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B(</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因子</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离散变量</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的性能均一致且</a:t>
            </a:r>
            <a:r>
              <a:rPr lang="zh-CN" altLang="en-US" sz="1200" kern="0" spc="40" dirty="0">
                <a:solidFill>
                  <a:srgbClr val="000000">
                    <a:alpha val="100000"/>
                  </a:srgbClr>
                </a:solidFill>
                <a:latin typeface="黑体" panose="02010609060101010101" charset="-122"/>
                <a:ea typeface="黑体" panose="02010609060101010101" charset="-122"/>
                <a:cs typeface="黑体" panose="02010609060101010101" charset="-122"/>
              </a:rPr>
              <a:t>显著地优于仅使用因子的方案</a:t>
            </a:r>
            <a:r>
              <a:rPr lang="en-US" altLang="zh-CN" sz="1200" kern="0" spc="40" dirty="0">
                <a:solidFill>
                  <a:srgbClr val="000000">
                    <a:alpha val="100000"/>
                  </a:srgbClr>
                </a:solidFill>
                <a:latin typeface="黑体" panose="02010609060101010101" charset="-122"/>
                <a:ea typeface="黑体" panose="02010609060101010101" charset="-122"/>
                <a:cs typeface="黑体" panose="02010609060101010101" charset="-122"/>
              </a:rPr>
              <a:t>A</a:t>
            </a:r>
            <a:r>
              <a:rPr lang="zh-CN" altLang="en-US" sz="1200" kern="0" spc="40" dirty="0">
                <a:solidFill>
                  <a:srgbClr val="000000">
                    <a:alpha val="100000"/>
                  </a:srgbClr>
                </a:solidFill>
                <a:latin typeface="黑体" panose="02010609060101010101" charset="-122"/>
                <a:ea typeface="黑体" panose="02010609060101010101" charset="-122"/>
                <a:cs typeface="黑体" panose="02010609060101010101" charset="-122"/>
              </a:rPr>
              <a:t>。</a:t>
            </a:r>
            <a:endParaRPr lang="zh-CN" altLang="en-US" sz="1200" dirty="0">
              <a:latin typeface="黑体" panose="02010609060101010101" charset="-122"/>
              <a:ea typeface="黑体" panose="02010609060101010101" charset="-122"/>
              <a:cs typeface="黑体" panose="02010609060101010101" charset="-122"/>
            </a:endParaRPr>
          </a:p>
          <a:p>
            <a:pPr marL="327025" algn="l" rtl="0" eaLnBrk="0">
              <a:lnSpc>
                <a:spcPts val="6060"/>
              </a:lnSpc>
            </a:pP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最终结论：</a:t>
            </a:r>
            <a:r>
              <a:rPr lang="en-US" altLang="zh-CN" sz="1200" kern="0" spc="0" dirty="0">
                <a:solidFill>
                  <a:srgbClr val="000000">
                    <a:alpha val="100000"/>
                  </a:srgbClr>
                </a:solidFill>
                <a:latin typeface="黑体" panose="02010609060101010101" charset="-122"/>
                <a:ea typeface="黑体" panose="02010609060101010101" charset="-122"/>
                <a:cs typeface="黑体" panose="02010609060101010101" charset="-122"/>
              </a:rPr>
              <a:t>Logistic</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回归模型在方案</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B</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下的表现最佳</a:t>
            </a:r>
            <a:r>
              <a:rPr lang="zh-CN" altLang="en-US" sz="1200" kern="0" spc="-19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1200" kern="0" spc="0" dirty="0">
                <a:solidFill>
                  <a:srgbClr val="000000">
                    <a:alpha val="100000"/>
                  </a:srgbClr>
                </a:solidFill>
                <a:latin typeface="黑体" panose="02010609060101010101" charset="-122"/>
                <a:ea typeface="黑体" panose="02010609060101010101" charset="-122"/>
                <a:cs typeface="黑体" panose="02010609060101010101" charset="-122"/>
              </a:rPr>
              <a:t>AUC</a:t>
            </a:r>
            <a:r>
              <a:rPr lang="en-US" altLang="zh-CN" sz="1200" kern="0" spc="50" dirty="0">
                <a:solidFill>
                  <a:srgbClr val="000000">
                    <a:alpha val="100000"/>
                  </a:srgbClr>
                </a:solidFill>
                <a:latin typeface="黑体" panose="02010609060101010101" charset="-122"/>
                <a:ea typeface="黑体" panose="02010609060101010101" charset="-122"/>
                <a:cs typeface="黑体" panose="02010609060101010101" charset="-122"/>
              </a:rPr>
              <a:t>=0.916), </a:t>
            </a:r>
            <a:r>
              <a:rPr lang="zh-CN" altLang="en-US" sz="1200" kern="0" spc="50" dirty="0">
                <a:solidFill>
                  <a:srgbClr val="000000">
                    <a:alpha val="100000"/>
                  </a:srgbClr>
                </a:solidFill>
                <a:latin typeface="黑体" panose="02010609060101010101" charset="-122"/>
                <a:ea typeface="黑体" panose="02010609060101010101" charset="-122"/>
                <a:cs typeface="黑体" panose="02010609060101010101" charset="-122"/>
              </a:rPr>
              <a:t>是本次分析的最优预测模型。</a:t>
            </a:r>
            <a:endParaRPr lang="zh-CN" altLang="en-US" sz="1200" dirty="0">
              <a:latin typeface="黑体" panose="02010609060101010101" charset="-122"/>
              <a:ea typeface="黑体" panose="02010609060101010101" charset="-122"/>
              <a:cs typeface="黑体" panose="02010609060101010101" charset="-122"/>
            </a:endParaRP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15</a:t>
            </a:fld>
            <a:endParaRPr lang="zh-CN" altLang="en-US"/>
          </a:p>
        </p:txBody>
      </p:sp>
    </p:spTree>
    <p:extLst>
      <p:ext uri="{BB962C8B-B14F-4D97-AF65-F5344CB8AC3E}">
        <p14:creationId xmlns:p14="http://schemas.microsoft.com/office/powerpoint/2010/main" val="43057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我们还可以从本次分析中得到可解释性比较强的医学结论。</a:t>
            </a:r>
            <a:r>
              <a:rPr lang="zh-CN" altLang="zh-CN" sz="1200" kern="1200" dirty="0">
                <a:solidFill>
                  <a:schemeClr val="tx1"/>
                </a:solidFill>
                <a:effectLst/>
                <a:latin typeface="+mn-lt"/>
                <a:ea typeface="+mn-ea"/>
                <a:cs typeface="+mn-cs"/>
              </a:rPr>
              <a:t>①年龄偏大的人运动时最大心率较低、运动后心电图</a:t>
            </a:r>
            <a:r>
              <a:rPr lang="en-US" altLang="zh-CN" sz="1200" kern="1200" dirty="0">
                <a:solidFill>
                  <a:schemeClr val="tx1"/>
                </a:solidFill>
                <a:effectLst/>
                <a:latin typeface="+mn-lt"/>
                <a:ea typeface="+mn-ea"/>
                <a:cs typeface="+mn-cs"/>
              </a:rPr>
              <a:t> ST </a:t>
            </a:r>
            <a:r>
              <a:rPr lang="zh-CN" altLang="zh-CN" sz="1200" kern="1200" dirty="0">
                <a:solidFill>
                  <a:schemeClr val="tx1"/>
                </a:solidFill>
                <a:effectLst/>
                <a:latin typeface="+mn-lt"/>
                <a:ea typeface="+mn-ea"/>
                <a:cs typeface="+mn-cs"/>
              </a:rPr>
              <a:t>段压低较明显，说明心脏运动耐受能力下降，患病风险更高</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②静息血压偏高的人群，心脏病风险更大</a:t>
            </a:r>
          </a:p>
          <a:p>
            <a:r>
              <a:rPr lang="zh-CN" altLang="zh-CN" sz="1200" kern="1200" dirty="0">
                <a:solidFill>
                  <a:schemeClr val="tx1"/>
                </a:solidFill>
                <a:effectLst/>
                <a:latin typeface="+mn-lt"/>
                <a:ea typeface="+mn-ea"/>
                <a:cs typeface="+mn-cs"/>
              </a:rPr>
              <a:t>在其他条件相近的情况下，静息状态下血压水平越高，心脏长期承受的负荷越大，从而：</a:t>
            </a:r>
          </a:p>
          <a:p>
            <a:r>
              <a:rPr lang="zh-CN" altLang="zh-CN" sz="1200" kern="1200" dirty="0">
                <a:solidFill>
                  <a:schemeClr val="tx1"/>
                </a:solidFill>
                <a:effectLst/>
                <a:latin typeface="+mn-lt"/>
                <a:ea typeface="+mn-ea"/>
                <a:cs typeface="+mn-cs"/>
              </a:rPr>
              <a:t>静息血压偏高往往伴随着更高的心脏病发生风险。</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③运动诱发不适症状，提示心脏在负荷下存在隐患</a:t>
            </a:r>
          </a:p>
          <a:p>
            <a:r>
              <a:rPr lang="zh-CN" altLang="zh-CN" sz="1200" kern="1200" dirty="0">
                <a:solidFill>
                  <a:schemeClr val="tx1"/>
                </a:solidFill>
                <a:effectLst/>
                <a:latin typeface="+mn-lt"/>
                <a:ea typeface="+mn-ea"/>
                <a:cs typeface="+mn-cs"/>
              </a:rPr>
              <a:t>如果个体在运动过程中出现心绞痛或明显不适，通常说明心脏在负荷条件下难以维持正常功能：</a:t>
            </a:r>
          </a:p>
          <a:p>
            <a:r>
              <a:rPr lang="zh-CN" altLang="zh-CN" sz="1200" kern="1200" dirty="0">
                <a:solidFill>
                  <a:schemeClr val="tx1"/>
                </a:solidFill>
                <a:effectLst/>
                <a:latin typeface="+mn-lt"/>
                <a:ea typeface="+mn-ea"/>
                <a:cs typeface="+mn-cs"/>
              </a:rPr>
              <a:t>运动诱发症状的出现，往往与更高的心脏病风险相关。</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④多项轻度异常叠加，比单一严重异常更值得警惕</a:t>
            </a:r>
          </a:p>
          <a:p>
            <a:r>
              <a:rPr lang="zh-CN" altLang="zh-CN" sz="1200" kern="1200" dirty="0">
                <a:solidFill>
                  <a:schemeClr val="tx1"/>
                </a:solidFill>
                <a:effectLst/>
                <a:latin typeface="+mn-lt"/>
                <a:ea typeface="+mn-ea"/>
                <a:cs typeface="+mn-cs"/>
              </a:rPr>
              <a:t>即使单个指标未达到明显异常水平，但多项指标同时处于不利区间时，整体心脏病风险仍会显著上升。这说明心脏病风险更多体现为多因素累积效应，而不是某一个指标“突然失控”。</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⑤单一指标作用有限，多项指标联合判断更可靠</a:t>
            </a:r>
          </a:p>
          <a:p>
            <a:r>
              <a:rPr lang="zh-CN" altLang="zh-CN" sz="1200" kern="1200" dirty="0">
                <a:solidFill>
                  <a:schemeClr val="tx1"/>
                </a:solidFill>
                <a:effectLst/>
                <a:latin typeface="+mn-lt"/>
                <a:ea typeface="+mn-ea"/>
                <a:cs typeface="+mn-cs"/>
              </a:rPr>
              <a:t>无论是连续生理指标，还是离散临床指标，单独使用某一个指标都难以准确判断是否患病。但当多类指标联合考虑时，判断效果显著提升。</a:t>
            </a: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16</a:t>
            </a:fld>
            <a:endParaRPr lang="zh-CN" altLang="en-US"/>
          </a:p>
        </p:txBody>
      </p:sp>
    </p:spTree>
    <p:extLst>
      <p:ext uri="{BB962C8B-B14F-4D97-AF65-F5344CB8AC3E}">
        <p14:creationId xmlns:p14="http://schemas.microsoft.com/office/powerpoint/2010/main" val="57864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在本次实验中，我们遇到了以下两个困难（读</a:t>
            </a:r>
            <a:r>
              <a:rPr lang="en-US" altLang="zh-CN" dirty="0"/>
              <a:t>PPT</a:t>
            </a:r>
            <a:r>
              <a:rPr lang="zh-CN" altLang="en-US" dirty="0"/>
              <a:t>）</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17</a:t>
            </a:fld>
            <a:endParaRPr lang="zh-CN" altLang="en-US"/>
          </a:p>
        </p:txBody>
      </p:sp>
    </p:spTree>
    <p:extLst>
      <p:ext uri="{BB962C8B-B14F-4D97-AF65-F5344CB8AC3E}">
        <p14:creationId xmlns:p14="http://schemas.microsoft.com/office/powerpoint/2010/main" val="126699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以上为我们本次汇报的参考文献。</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18</a:t>
            </a:fld>
            <a:endParaRPr lang="zh-CN" altLang="en-US"/>
          </a:p>
        </p:txBody>
      </p:sp>
    </p:spTree>
    <p:extLst>
      <p:ext uri="{BB962C8B-B14F-4D97-AF65-F5344CB8AC3E}">
        <p14:creationId xmlns:p14="http://schemas.microsoft.com/office/powerpoint/2010/main" val="3629437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1789B-6C1A-0568-1591-66834C1390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6E4997-B86A-0BB1-4253-A009D5E115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D83389-5E56-A7B5-149C-E3929A9D8E80}"/>
              </a:ext>
            </a:extLst>
          </p:cNvPr>
          <p:cNvSpPr>
            <a:spLocks noGrp="1"/>
          </p:cNvSpPr>
          <p:nvPr>
            <p:ph type="body" idx="1"/>
          </p:nvPr>
        </p:nvSpPr>
        <p:spPr/>
        <p:txBody>
          <a:bodyPr/>
          <a:lstStyle/>
          <a:p>
            <a:r>
              <a:rPr lang="zh-CN" altLang="en-US" dirty="0"/>
              <a:t>以上为本组本次汇报的全部内容，谢谢大家！</a:t>
            </a:r>
          </a:p>
        </p:txBody>
      </p:sp>
      <p:sp>
        <p:nvSpPr>
          <p:cNvPr id="4" name="灯片编号占位符 3">
            <a:extLst>
              <a:ext uri="{FF2B5EF4-FFF2-40B4-BE49-F238E27FC236}">
                <a16:creationId xmlns:a16="http://schemas.microsoft.com/office/drawing/2014/main" id="{3BD8125D-278B-5E6C-4EA5-2E9939A5F3B0}"/>
              </a:ext>
            </a:extLst>
          </p:cNvPr>
          <p:cNvSpPr>
            <a:spLocks noGrp="1"/>
          </p:cNvSpPr>
          <p:nvPr>
            <p:ph type="sldNum" sz="quarter" idx="5"/>
          </p:nvPr>
        </p:nvSpPr>
        <p:spPr/>
        <p:txBody>
          <a:bodyPr/>
          <a:lstStyle/>
          <a:p>
            <a:fld id="{E3A84DB3-A029-44FB-A403-1E5B16B1DBBC}" type="slidenum">
              <a:rPr lang="zh-CN" altLang="en-US" smtClean="0"/>
              <a:t>19</a:t>
            </a:fld>
            <a:endParaRPr lang="zh-CN" altLang="en-US"/>
          </a:p>
        </p:txBody>
      </p:sp>
    </p:spTree>
    <p:extLst>
      <p:ext uri="{BB962C8B-B14F-4D97-AF65-F5344CB8AC3E}">
        <p14:creationId xmlns:p14="http://schemas.microsoft.com/office/powerpoint/2010/main" val="2512117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心脏病是全球的主要健康威胁之一，精准预测，早预防，早筛查是减弱威胁的重要手段。我们的此次分析旨在先通过无监督学习手段对数据集中的各特征进行聚类和因子分析，再利用分析得到的结构建立多种预测模型，对患者患病与否进行预测。</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2</a:t>
            </a:fld>
            <a:endParaRPr lang="zh-CN" altLang="en-US"/>
          </a:p>
        </p:txBody>
      </p:sp>
    </p:spTree>
    <p:extLst>
      <p:ext uri="{BB962C8B-B14F-4D97-AF65-F5344CB8AC3E}">
        <p14:creationId xmlns:p14="http://schemas.microsoft.com/office/powerpoint/2010/main" val="114083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得到数据集之后，我们首先进行数据预处理。为更好地进行聚类和因子分析，我们选取了五个最为关键的连续变量进行分析。</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3</a:t>
            </a:fld>
            <a:endParaRPr lang="zh-CN" altLang="en-US"/>
          </a:p>
        </p:txBody>
      </p:sp>
    </p:spTree>
    <p:extLst>
      <p:ext uri="{BB962C8B-B14F-4D97-AF65-F5344CB8AC3E}">
        <p14:creationId xmlns:p14="http://schemas.microsoft.com/office/powerpoint/2010/main" val="428545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由于不同医学指标间的量纲不同，取值范围差异非常大，直接分析会出现个别特征主导的现象，所以我们首先对数据减去样本均值除以样本方差，得到标准化后的数据集。</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4</a:t>
            </a:fld>
            <a:endParaRPr lang="zh-CN" altLang="en-US"/>
          </a:p>
        </p:txBody>
      </p:sp>
    </p:spTree>
    <p:extLst>
      <p:ext uri="{BB962C8B-B14F-4D97-AF65-F5344CB8AC3E}">
        <p14:creationId xmlns:p14="http://schemas.microsoft.com/office/powerpoint/2010/main" val="425883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完成标准化之后，我们对年龄，静息血压，血清胆固醇，最大心率，运动后</a:t>
            </a:r>
            <a:r>
              <a:rPr lang="en-US" altLang="zh-CN" dirty="0"/>
              <a:t>ST</a:t>
            </a:r>
            <a:r>
              <a:rPr lang="zh-CN" altLang="en-US" dirty="0"/>
              <a:t>段压低程度这五个连续变量，使用最小方差法进行聚类分析，形成这里的树状图，</a:t>
            </a:r>
            <a:r>
              <a:rPr lang="zh-CN" altLang="zh-CN" sz="1200" kern="1200" dirty="0">
                <a:solidFill>
                  <a:schemeClr val="tx1"/>
                </a:solidFill>
                <a:effectLst/>
                <a:latin typeface="+mn-lt"/>
                <a:ea typeface="+mn-ea"/>
                <a:cs typeface="+mn-cs"/>
              </a:rPr>
              <a:t>从层次聚类树状图可以观察到，当合并距离较小时，样本主要在各自的小分支内逐步合并；而当合并距离上升到较高水平时，出现了明显的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距离突增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现象，说明在该位置继续合并将显著降低类内相似性。</a:t>
            </a:r>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可以发现样本在合并为</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类时结构较为稳定，而在继续向上合并时，类间差异迅速减小。因此，在聚类类别数的选择上，</a:t>
            </a:r>
            <a:r>
              <a:rPr lang="zh-CN" altLang="en-US" sz="1200" kern="1200" dirty="0">
                <a:solidFill>
                  <a:schemeClr val="tx1"/>
                </a:solidFill>
                <a:effectLst/>
                <a:latin typeface="+mn-lt"/>
                <a:ea typeface="+mn-ea"/>
                <a:cs typeface="+mn-cs"/>
              </a:rPr>
              <a:t>我们考虑将所有变量划分为两类。</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5</a:t>
            </a:fld>
            <a:endParaRPr lang="zh-CN" altLang="en-US"/>
          </a:p>
        </p:txBody>
      </p:sp>
    </p:spTree>
    <p:extLst>
      <p:ext uri="{BB962C8B-B14F-4D97-AF65-F5344CB8AC3E}">
        <p14:creationId xmlns:p14="http://schemas.microsoft.com/office/powerpoint/2010/main" val="2436275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下面我们进行因子分析。在分析之前，我们需要判断原始变量之间的相关性是否足够，所以我们计算出了如图所示的相关系数矩阵，可以看出部分变量之间存在中等程度的相关性，比如</a:t>
            </a:r>
            <a:r>
              <a:rPr lang="zh-CN" altLang="zh-CN" sz="1200" kern="1200" dirty="0">
                <a:solidFill>
                  <a:schemeClr val="tx1"/>
                </a:solidFill>
                <a:effectLst/>
                <a:latin typeface="+mn-lt"/>
                <a:ea typeface="+mn-ea"/>
                <a:cs typeface="+mn-cs"/>
              </a:rPr>
              <a:t>年龄与最大心率呈负相关</a:t>
            </a:r>
            <a:r>
              <a:rPr lang="zh-CN" altLang="en-US" sz="1200" kern="1200" dirty="0">
                <a:solidFill>
                  <a:schemeClr val="tx1"/>
                </a:solidFill>
                <a:effectLst/>
                <a:latin typeface="+mn-lt"/>
                <a:ea typeface="+mn-ea"/>
                <a:cs typeface="+mn-cs"/>
              </a:rPr>
              <a:t>，但多数变量间的相关性比较弱。这是因为医学指标受人体质因素影响非常大，不同人的各项医学指标水平不同（良子）。</a:t>
            </a:r>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6</a:t>
            </a:fld>
            <a:endParaRPr lang="zh-CN" altLang="en-US"/>
          </a:p>
        </p:txBody>
      </p:sp>
    </p:spTree>
    <p:extLst>
      <p:ext uri="{BB962C8B-B14F-4D97-AF65-F5344CB8AC3E}">
        <p14:creationId xmlns:p14="http://schemas.microsoft.com/office/powerpoint/2010/main" val="272787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采用主因子法对数据进行因子分析。为了提高因子载荷矩阵的可解释性，提取主因子后，我们对载荷矩阵进行了方差最大的正交旋转，使得每个变量在某特定因子上的载荷尽量较高，从而形成可解释性比较强的结构。</a:t>
            </a:r>
            <a:r>
              <a:rPr lang="zh-CN" altLang="zh-CN" sz="1200" kern="1200" dirty="0">
                <a:solidFill>
                  <a:schemeClr val="tx1"/>
                </a:solidFill>
                <a:effectLst/>
                <a:latin typeface="+mn-lt"/>
                <a:ea typeface="+mn-ea"/>
                <a:cs typeface="+mn-cs"/>
              </a:rPr>
              <a:t>根据因子分析得到的相关矩阵特征根结果绘制碎石图，可以观察到前两个因子的特征根均大于</a:t>
            </a:r>
            <a:r>
              <a:rPr lang="en-US" altLang="zh-CN" sz="1200" kern="1200" dirty="0">
                <a:solidFill>
                  <a:schemeClr val="tx1"/>
                </a:solidFill>
                <a:effectLst/>
                <a:latin typeface="+mn-lt"/>
                <a:ea typeface="+mn-ea"/>
                <a:cs typeface="+mn-cs"/>
              </a:rPr>
              <a:t> 1</a:t>
            </a:r>
            <a:r>
              <a:rPr lang="zh-CN" altLang="zh-CN" sz="1200" kern="1200" dirty="0">
                <a:solidFill>
                  <a:schemeClr val="tx1"/>
                </a:solidFill>
                <a:effectLst/>
                <a:latin typeface="+mn-lt"/>
                <a:ea typeface="+mn-ea"/>
                <a:cs typeface="+mn-cs"/>
              </a:rPr>
              <a:t>，而从第三个因子开始，特征根明显低于</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且下降趋势趋于平缓。</a:t>
            </a:r>
            <a:r>
              <a:rPr lang="zh-CN" altLang="zh-CN" sz="1200" b="1" kern="1200" dirty="0">
                <a:solidFill>
                  <a:schemeClr val="tx1"/>
                </a:solidFill>
                <a:effectLst/>
                <a:latin typeface="+mn-lt"/>
                <a:ea typeface="+mn-ea"/>
                <a:cs typeface="+mn-cs"/>
              </a:rPr>
              <a:t>依据</a:t>
            </a:r>
            <a:r>
              <a:rPr lang="en-US" altLang="zh-CN" sz="1200" b="1" kern="1200" dirty="0">
                <a:solidFill>
                  <a:schemeClr val="tx1"/>
                </a:solidFill>
                <a:effectLst/>
                <a:latin typeface="+mn-lt"/>
                <a:ea typeface="+mn-ea"/>
                <a:cs typeface="+mn-cs"/>
              </a:rPr>
              <a:t> Kaiser </a:t>
            </a:r>
            <a:r>
              <a:rPr lang="zh-CN" altLang="zh-CN" sz="1200" b="1" kern="1200" dirty="0">
                <a:solidFill>
                  <a:schemeClr val="tx1"/>
                </a:solidFill>
                <a:effectLst/>
                <a:latin typeface="+mn-lt"/>
                <a:ea typeface="+mn-ea"/>
                <a:cs typeface="+mn-cs"/>
              </a:rPr>
              <a:t>判据（特征根大于</a:t>
            </a:r>
            <a:r>
              <a:rPr lang="en-US" altLang="zh-CN" sz="1200" b="1" kern="1200" dirty="0">
                <a:solidFill>
                  <a:schemeClr val="tx1"/>
                </a:solidFill>
                <a:effectLst/>
                <a:latin typeface="+mn-lt"/>
                <a:ea typeface="+mn-ea"/>
                <a:cs typeface="+mn-cs"/>
              </a:rPr>
              <a:t> 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，并结合碎石图中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拐点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位置，</a:t>
            </a:r>
            <a:r>
              <a:rPr lang="zh-CN" altLang="en-US" sz="1200" kern="1200" dirty="0">
                <a:solidFill>
                  <a:schemeClr val="tx1"/>
                </a:solidFill>
                <a:effectLst/>
                <a:latin typeface="+mn-lt"/>
                <a:ea typeface="+mn-ea"/>
                <a:cs typeface="+mn-cs"/>
              </a:rPr>
              <a:t>我们</a:t>
            </a:r>
            <a:r>
              <a:rPr lang="zh-CN" altLang="zh-CN" sz="1200" b="1" kern="1200" dirty="0">
                <a:solidFill>
                  <a:schemeClr val="tx1"/>
                </a:solidFill>
                <a:effectLst/>
                <a:latin typeface="+mn-lt"/>
                <a:ea typeface="+mn-ea"/>
                <a:cs typeface="+mn-cs"/>
              </a:rPr>
              <a:t>最终保留</a:t>
            </a:r>
            <a:r>
              <a:rPr lang="en-US" altLang="zh-CN" sz="1200" b="1" kern="1200" dirty="0">
                <a:solidFill>
                  <a:schemeClr val="tx1"/>
                </a:solidFill>
                <a:effectLst/>
                <a:latin typeface="+mn-lt"/>
                <a:ea typeface="+mn-ea"/>
                <a:cs typeface="+mn-cs"/>
              </a:rPr>
              <a:t> 2 </a:t>
            </a:r>
            <a:r>
              <a:rPr lang="zh-CN" altLang="zh-CN" sz="1200" b="1" kern="1200" dirty="0">
                <a:solidFill>
                  <a:schemeClr val="tx1"/>
                </a:solidFill>
                <a:effectLst/>
                <a:latin typeface="+mn-lt"/>
                <a:ea typeface="+mn-ea"/>
                <a:cs typeface="+mn-cs"/>
              </a:rPr>
              <a:t>个公共因子。</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7</a:t>
            </a:fld>
            <a:endParaRPr lang="zh-CN" altLang="en-US"/>
          </a:p>
        </p:txBody>
      </p:sp>
    </p:spTree>
    <p:extLst>
      <p:ext uri="{BB962C8B-B14F-4D97-AF65-F5344CB8AC3E}">
        <p14:creationId xmlns:p14="http://schemas.microsoft.com/office/powerpoint/2010/main" val="424308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从因子载荷矩阵可以看出，各变量在两个因子上的载荷分布具有较为清晰的结构特征：</a:t>
            </a:r>
          </a:p>
          <a:p>
            <a:r>
              <a:rPr lang="zh-CN" altLang="zh-CN" sz="1200" b="1" kern="1200" dirty="0">
                <a:solidFill>
                  <a:schemeClr val="tx1"/>
                </a:solidFill>
                <a:effectLst/>
                <a:latin typeface="+mn-lt"/>
                <a:ea typeface="+mn-ea"/>
                <a:cs typeface="+mn-cs"/>
              </a:rPr>
              <a:t>因子</a:t>
            </a:r>
            <a:r>
              <a:rPr lang="en-US" altLang="zh-CN" sz="1200" b="1" kern="1200" dirty="0">
                <a:solidFill>
                  <a:schemeClr val="tx1"/>
                </a:solidFill>
                <a:effectLst/>
                <a:latin typeface="+mn-lt"/>
                <a:ea typeface="+mn-ea"/>
                <a:cs typeface="+mn-cs"/>
              </a:rPr>
              <a:t> 1</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 年龄、最大心率（负向） 以及 运动后</a:t>
            </a:r>
            <a:r>
              <a:rPr lang="en-US" altLang="zh-CN" sz="1200" kern="1200" dirty="0">
                <a:solidFill>
                  <a:schemeClr val="tx1"/>
                </a:solidFill>
                <a:effectLst/>
                <a:latin typeface="+mn-lt"/>
                <a:ea typeface="+mn-ea"/>
                <a:cs typeface="+mn-cs"/>
              </a:rPr>
              <a:t> ST </a:t>
            </a:r>
            <a:r>
              <a:rPr lang="zh-CN" altLang="zh-CN" sz="1200" kern="1200" dirty="0">
                <a:solidFill>
                  <a:schemeClr val="tx1"/>
                </a:solidFill>
                <a:effectLst/>
                <a:latin typeface="+mn-lt"/>
                <a:ea typeface="+mn-ea"/>
                <a:cs typeface="+mn-cs"/>
              </a:rPr>
              <a:t>段压低程度 上具有较高载荷</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该因子主要反映个体在运动负荷下的心脏功能表现以及年龄相关的生理差异，可概括为</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心功能</a:t>
            </a:r>
            <a:r>
              <a:rPr lang="en-US" altLang="zh-CN" sz="1200" b="1" kern="1200" dirty="0">
                <a:solidFill>
                  <a:schemeClr val="tx1"/>
                </a:solidFill>
                <a:effectLst/>
                <a:latin typeface="+mn-lt"/>
                <a:ea typeface="+mn-ea"/>
                <a:cs typeface="+mn-cs"/>
              </a:rPr>
              <a:t> / </a:t>
            </a:r>
            <a:r>
              <a:rPr lang="zh-CN" altLang="zh-CN" sz="1200" b="1" kern="1200" dirty="0">
                <a:solidFill>
                  <a:schemeClr val="tx1"/>
                </a:solidFill>
                <a:effectLst/>
                <a:latin typeface="+mn-lt"/>
                <a:ea typeface="+mn-ea"/>
                <a:cs typeface="+mn-cs"/>
              </a:rPr>
              <a:t>运动反应因子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因子</a:t>
            </a:r>
            <a:r>
              <a:rPr lang="en-US" altLang="zh-CN" sz="1200" b="1"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在 静息血压 和 血清胆固醇 上载荷较高</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该因子更多体现的是个体的基础心血管风险水平，与静息状态下的血压及血脂状况密切相关，可概括为</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基础心血管风险因子</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两个因子在医学含义上具有较好的区分度，能够从不同侧面刻画样本的心血管健康特征</a:t>
            </a:r>
          </a:p>
          <a:p>
            <a:endParaRPr lang="zh-CN" altLang="en-US" dirty="0"/>
          </a:p>
        </p:txBody>
      </p:sp>
      <p:sp>
        <p:nvSpPr>
          <p:cNvPr id="4" name="灯片编号占位符 3"/>
          <p:cNvSpPr>
            <a:spLocks noGrp="1"/>
          </p:cNvSpPr>
          <p:nvPr>
            <p:ph type="sldNum" sz="quarter" idx="5"/>
          </p:nvPr>
        </p:nvSpPr>
        <p:spPr/>
        <p:txBody>
          <a:bodyPr/>
          <a:lstStyle/>
          <a:p>
            <a:fld id="{E3A84DB3-A029-44FB-A403-1E5B16B1DBBC}" type="slidenum">
              <a:rPr lang="zh-CN" altLang="en-US" smtClean="0"/>
              <a:t>8</a:t>
            </a:fld>
            <a:endParaRPr lang="zh-CN" altLang="en-US"/>
          </a:p>
        </p:txBody>
      </p:sp>
    </p:spTree>
    <p:extLst>
      <p:ext uri="{BB962C8B-B14F-4D97-AF65-F5344CB8AC3E}">
        <p14:creationId xmlns:p14="http://schemas.microsoft.com/office/powerpoint/2010/main" val="151063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根据上面的结果，我们开始建立模型进行预测。我们构造了两套不同的输入特征对比预测效果。分别为仅使用两个因子得分和结合因子得分与其他离散变量取值进行预测。对每个样本，我们分别使用</a:t>
            </a:r>
            <a:r>
              <a:rPr lang="en-US" altLang="zh-CN" dirty="0"/>
              <a:t>Logistic</a:t>
            </a:r>
            <a:r>
              <a:rPr lang="zh-CN" altLang="en-US" dirty="0"/>
              <a:t>，线性判别分析（</a:t>
            </a:r>
            <a:r>
              <a:rPr lang="en-US" altLang="zh-CN" dirty="0"/>
              <a:t>LDA</a:t>
            </a:r>
            <a:r>
              <a:rPr lang="zh-CN" altLang="en-US" dirty="0"/>
              <a:t>）和</a:t>
            </a:r>
            <a:r>
              <a:rPr lang="en-US" altLang="zh-CN" dirty="0"/>
              <a:t>GNB</a:t>
            </a:r>
            <a:r>
              <a:rPr lang="zh-CN" altLang="en-US" dirty="0"/>
              <a:t>（高斯朴素贝叶斯分类器）训练二分类模型进行预测，并输出分类指标和</a:t>
            </a:r>
            <a:r>
              <a:rPr lang="en-US" altLang="zh-CN" dirty="0"/>
              <a:t>ROC</a:t>
            </a:r>
            <a:r>
              <a:rPr lang="zh-CN" altLang="en-US" dirty="0"/>
              <a:t>（受试者工作特征曲线，横轴为</a:t>
            </a:r>
            <a:r>
              <a:rPr lang="en-US" altLang="zh-CN" dirty="0"/>
              <a:t>FP/(FP+TN)</a:t>
            </a:r>
            <a:r>
              <a:rPr lang="zh-CN" altLang="en-US" dirty="0"/>
              <a:t>，纵轴为</a:t>
            </a:r>
            <a:r>
              <a:rPr lang="en-US" altLang="zh-CN" dirty="0"/>
              <a:t>TP/(TP+FN)</a:t>
            </a:r>
            <a:r>
              <a:rPr lang="zh-CN" altLang="en-US" dirty="0"/>
              <a:t>，曲线越靠近左上角表明预测性能越好），</a:t>
            </a:r>
            <a:r>
              <a:rPr lang="en-US" altLang="zh-CN" dirty="0"/>
              <a:t>AUC</a:t>
            </a:r>
            <a:r>
              <a:rPr lang="zh-CN" altLang="en-US" dirty="0"/>
              <a:t>（</a:t>
            </a:r>
            <a:r>
              <a:rPr lang="en-US" altLang="zh-CN" dirty="0"/>
              <a:t>ROC</a:t>
            </a:r>
            <a:r>
              <a:rPr lang="zh-CN" altLang="en-US" dirty="0"/>
              <a:t>曲线下的面积，值越接近</a:t>
            </a:r>
            <a:r>
              <a:rPr lang="en-US" altLang="zh-CN" dirty="0"/>
              <a:t>1</a:t>
            </a:r>
            <a:r>
              <a:rPr lang="zh-CN" altLang="en-US" dirty="0"/>
              <a:t>表示预测效果越好）。</a:t>
            </a:r>
          </a:p>
        </p:txBody>
      </p:sp>
      <p:sp>
        <p:nvSpPr>
          <p:cNvPr id="4" name="灯片编号占位符 3"/>
          <p:cNvSpPr>
            <a:spLocks noGrp="1"/>
          </p:cNvSpPr>
          <p:nvPr>
            <p:ph type="sldNum" sz="quarter" idx="5"/>
          </p:nvPr>
        </p:nvSpPr>
        <p:spPr/>
        <p:txBody>
          <a:bodyPr/>
          <a:lstStyle/>
          <a:p>
            <a:fld id="{E3A84DB3-A029-44FB-A403-1E5B16B1DBBC}" type="slidenum">
              <a:rPr lang="zh-CN" altLang="en-US" smtClean="0"/>
              <a:t>9</a:t>
            </a:fld>
            <a:endParaRPr lang="zh-CN" altLang="en-US"/>
          </a:p>
        </p:txBody>
      </p:sp>
    </p:spTree>
    <p:extLst>
      <p:ext uri="{BB962C8B-B14F-4D97-AF65-F5344CB8AC3E}">
        <p14:creationId xmlns:p14="http://schemas.microsoft.com/office/powerpoint/2010/main" val="161113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rot="21600000">
            <a:off x="0" y="0"/>
            <a:ext cx="17475200" cy="9753600"/>
          </a:xfrm>
          <a:prstGeom prst="rect">
            <a:avLst/>
          </a:prstGeom>
        </p:spPr>
      </p:pic>
      <p:sp>
        <p:nvSpPr>
          <p:cNvPr id="4" name="textbox 4"/>
          <p:cNvSpPr/>
          <p:nvPr/>
        </p:nvSpPr>
        <p:spPr>
          <a:xfrm>
            <a:off x="1187496" y="2770661"/>
            <a:ext cx="16188689" cy="6903084"/>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95000"/>
              </a:lnSpc>
            </a:pPr>
            <a:r>
              <a:rPr sz="4500" b="1" kern="0" spc="-30" dirty="0">
                <a:solidFill>
                  <a:srgbClr val="000000">
                    <a:alpha val="100000"/>
                  </a:srgbClr>
                </a:solidFill>
                <a:latin typeface="黑体" panose="02010609060101010101" charset="-122"/>
                <a:ea typeface="黑体" panose="02010609060101010101" charset="-122"/>
                <a:cs typeface="黑体" panose="02010609060101010101" charset="-122"/>
              </a:rPr>
              <a:t>从体征到判别：心脏病数据的聚类、因子分析与预测模型对</a:t>
            </a:r>
            <a:r>
              <a:rPr sz="4500" b="1" kern="0" spc="-40" dirty="0">
                <a:solidFill>
                  <a:srgbClr val="000000">
                    <a:alpha val="100000"/>
                  </a:srgbClr>
                </a:solidFill>
                <a:latin typeface="黑体" panose="02010609060101010101" charset="-122"/>
                <a:ea typeface="黑体" panose="02010609060101010101" charset="-122"/>
                <a:cs typeface="黑体" panose="02010609060101010101" charset="-122"/>
              </a:rPr>
              <a:t>比</a:t>
            </a:r>
            <a:endParaRPr sz="4500" b="1" dirty="0">
              <a:latin typeface="黑体" panose="02010609060101010101" charset="-122"/>
              <a:ea typeface="黑体" panose="02010609060101010101" charset="-122"/>
              <a:cs typeface="黑体" panose="02010609060101010101" charset="-122"/>
            </a:endParaRPr>
          </a:p>
          <a:p>
            <a:pPr algn="l" rtl="0" eaLnBrk="0">
              <a:lnSpc>
                <a:spcPct val="122000"/>
              </a:lnSpc>
            </a:pPr>
            <a:endParaRPr sz="1000" b="1" dirty="0">
              <a:latin typeface="黑体" panose="02010609060101010101" charset="-122"/>
              <a:ea typeface="黑体" panose="02010609060101010101" charset="-122"/>
              <a:cs typeface="Arial" panose="020B0604020202020204"/>
            </a:endParaRPr>
          </a:p>
          <a:p>
            <a:pPr algn="l" rtl="0" eaLnBrk="0">
              <a:lnSpc>
                <a:spcPct val="122000"/>
              </a:lnSpc>
            </a:pPr>
            <a:endParaRPr sz="1000" b="1" dirty="0">
              <a:latin typeface="黑体" panose="02010609060101010101" charset="-122"/>
              <a:ea typeface="黑体" panose="02010609060101010101" charset="-122"/>
              <a:cs typeface="Arial" panose="020B0604020202020204"/>
            </a:endParaRPr>
          </a:p>
          <a:p>
            <a:pPr algn="l" rtl="0" eaLnBrk="0">
              <a:lnSpc>
                <a:spcPct val="123000"/>
              </a:lnSpc>
            </a:pPr>
            <a:endParaRPr sz="1000" b="1" dirty="0">
              <a:latin typeface="黑体" panose="02010609060101010101" charset="-122"/>
              <a:ea typeface="黑体" panose="02010609060101010101" charset="-122"/>
              <a:cs typeface="Arial" panose="020B0604020202020204"/>
            </a:endParaRPr>
          </a:p>
          <a:p>
            <a:pPr marL="5214620" algn="l" rtl="0" eaLnBrk="0">
              <a:lnSpc>
                <a:spcPct val="95000"/>
              </a:lnSpc>
              <a:spcBef>
                <a:spcPts val="1355"/>
              </a:spcBef>
            </a:pPr>
            <a:r>
              <a:rPr sz="4500" b="1" kern="0" spc="60" dirty="0">
                <a:solidFill>
                  <a:srgbClr val="000000">
                    <a:alpha val="100000"/>
                  </a:srgbClr>
                </a:solidFill>
                <a:latin typeface="黑体" panose="02010609060101010101" charset="-122"/>
                <a:ea typeface="黑体" panose="02010609060101010101" charset="-122"/>
                <a:cs typeface="黑体" panose="02010609060101010101" charset="-122"/>
              </a:rPr>
              <a:t>课程设计成果汇报</a:t>
            </a:r>
            <a:endParaRPr sz="4500" b="1" dirty="0">
              <a:latin typeface="黑体" panose="02010609060101010101" charset="-122"/>
              <a:ea typeface="黑体" panose="02010609060101010101" charset="-122"/>
              <a:cs typeface="黑体" panose="02010609060101010101" charset="-122"/>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3244215" algn="l" rtl="0" eaLnBrk="0">
              <a:lnSpc>
                <a:spcPct val="93000"/>
              </a:lnSpc>
              <a:spcBef>
                <a:spcPts val="820"/>
              </a:spcBef>
            </a:pPr>
            <a:r>
              <a:rPr sz="2700" kern="0" spc="80" dirty="0">
                <a:solidFill>
                  <a:srgbClr val="000000">
                    <a:alpha val="100000"/>
                  </a:srgbClr>
                </a:solidFill>
                <a:latin typeface="黑体" panose="02010609060101010101" charset="-122"/>
                <a:ea typeface="黑体" panose="02010609060101010101" charset="-122"/>
                <a:cs typeface="黑体" panose="02010609060101010101" charset="-122"/>
              </a:rPr>
              <a:t>08023110陈奕诚，08023214张</a:t>
            </a:r>
            <a:r>
              <a:rPr lang="zh-CN" sz="2700" kern="0" spc="80" dirty="0">
                <a:solidFill>
                  <a:srgbClr val="000000">
                    <a:alpha val="100000"/>
                  </a:srgbClr>
                </a:solidFill>
                <a:latin typeface="黑体" panose="02010609060101010101" charset="-122"/>
                <a:ea typeface="黑体" panose="02010609060101010101" charset="-122"/>
                <a:cs typeface="黑体" panose="02010609060101010101" charset="-122"/>
              </a:rPr>
              <a:t>韫</a:t>
            </a:r>
            <a:r>
              <a:rPr sz="2700" kern="0" spc="80" dirty="0">
                <a:solidFill>
                  <a:srgbClr val="000000">
                    <a:alpha val="100000"/>
                  </a:srgbClr>
                </a:solidFill>
                <a:latin typeface="黑体" panose="02010609060101010101" charset="-122"/>
                <a:ea typeface="黑体" panose="02010609060101010101" charset="-122"/>
                <a:cs typeface="黑体" panose="02010609060101010101" charset="-122"/>
              </a:rPr>
              <a:t>译萱，08023203周</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一鸣</a:t>
            </a:r>
            <a:endParaRPr sz="2700" dirty="0">
              <a:latin typeface="黑体" panose="02010609060101010101" charset="-122"/>
              <a:ea typeface="黑体" panose="02010609060101010101" charset="-122"/>
              <a:cs typeface="黑体" panose="02010609060101010101" charset="-122"/>
            </a:endParaRPr>
          </a:p>
          <a:p>
            <a:pPr algn="l" rtl="0" eaLnBrk="0">
              <a:lnSpc>
                <a:spcPct val="122000"/>
              </a:lnSpc>
            </a:pPr>
            <a:endParaRPr sz="1000" dirty="0">
              <a:latin typeface="Arial" panose="020B0604020202020204"/>
              <a:ea typeface="Arial" panose="020B0604020202020204"/>
              <a:cs typeface="Arial" panose="020B0604020202020204"/>
            </a:endParaRPr>
          </a:p>
          <a:p>
            <a:pPr marL="6698615" algn="l" rtl="0" eaLnBrk="0">
              <a:lnSpc>
                <a:spcPct val="78000"/>
              </a:lnSpc>
              <a:spcBef>
                <a:spcPts val="820"/>
              </a:spcBef>
            </a:pPr>
            <a:r>
              <a:rPr sz="2700" kern="0" spc="10" dirty="0">
                <a:solidFill>
                  <a:srgbClr val="000000">
                    <a:alpha val="100000"/>
                  </a:srgbClr>
                </a:solidFill>
                <a:latin typeface="Times New Roman" panose="02020603050405020304"/>
                <a:ea typeface="Times New Roman" panose="02020603050405020304"/>
                <a:cs typeface="Times New Roman" panose="02020603050405020304"/>
              </a:rPr>
              <a:t>2025.12.</a:t>
            </a:r>
            <a:r>
              <a:rPr lang="en-US" sz="2700" kern="0" spc="10" dirty="0">
                <a:solidFill>
                  <a:srgbClr val="000000">
                    <a:alpha val="100000"/>
                  </a:srgbClr>
                </a:solidFill>
                <a:latin typeface="Times New Roman" panose="02020603050405020304"/>
                <a:ea typeface="Times New Roman" panose="02020603050405020304"/>
                <a:cs typeface="Times New Roman" panose="02020603050405020304"/>
              </a:rPr>
              <a:t>30</a:t>
            </a:r>
            <a:endParaRPr sz="2700" dirty="0">
              <a:latin typeface="Times New Roman" panose="02020603050405020304"/>
              <a:ea typeface="Times New Roman" panose="02020603050405020304"/>
              <a:cs typeface="Times New Roman" panose="020206030504050203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16000"/>
              </a:lnSpc>
            </a:pPr>
            <a:endParaRPr sz="300" dirty="0">
              <a:latin typeface="Arial" panose="020B0604020202020204"/>
              <a:ea typeface="Arial" panose="020B0604020202020204"/>
              <a:cs typeface="Arial" panose="020B0604020202020204"/>
            </a:endParaRPr>
          </a:p>
          <a:p>
            <a:pPr algn="r" rtl="0" eaLnBrk="0">
              <a:lnSpc>
                <a:spcPct val="81000"/>
              </a:lnSpc>
              <a:spcBef>
                <a:spcPts val="5"/>
              </a:spcBef>
            </a:pPr>
            <a:endParaRPr sz="1400" dirty="0">
              <a:latin typeface="Arial" panose="020B0604020202020204"/>
              <a:ea typeface="Arial" panose="020B0604020202020204"/>
              <a:cs typeface="Arial" panose="020B0604020202020204"/>
            </a:endParaRPr>
          </a:p>
        </p:txBody>
      </p:sp>
      <p:graphicFrame>
        <p:nvGraphicFramePr>
          <p:cNvPr id="3" name="对象 2">
            <a:extLst>
              <a:ext uri="{FF2B5EF4-FFF2-40B4-BE49-F238E27FC236}">
                <a16:creationId xmlns:a16="http://schemas.microsoft.com/office/drawing/2014/main" id="{65D785C2-C97F-7043-80F6-F458F6721EE7}"/>
              </a:ext>
            </a:extLst>
          </p:cNvPr>
          <p:cNvGraphicFramePr>
            <a:graphicFrameLocks noChangeAspect="1"/>
          </p:cNvGraphicFramePr>
          <p:nvPr>
            <p:extLst>
              <p:ext uri="{D42A27DB-BD31-4B8C-83A1-F6EECF244321}">
                <p14:modId xmlns:p14="http://schemas.microsoft.com/office/powerpoint/2010/main" val="2597459872"/>
              </p:ext>
            </p:extLst>
          </p:nvPr>
        </p:nvGraphicFramePr>
        <p:xfrm>
          <a:off x="92075" y="92075"/>
          <a:ext cx="728663" cy="514350"/>
        </p:xfrm>
        <a:graphic>
          <a:graphicData uri="http://schemas.openxmlformats.org/presentationml/2006/ole">
            <mc:AlternateContent xmlns:mc="http://schemas.openxmlformats.org/markup-compatibility/2006">
              <mc:Choice xmlns:v="urn:schemas-microsoft-com:vml" Requires="v">
                <p:oleObj name="包装程序外壳对象" showAsIcon="1" r:id="rId4" imgW="728706" imgH="514409" progId="Package">
                  <p:embed/>
                </p:oleObj>
              </mc:Choice>
              <mc:Fallback>
                <p:oleObj name="包装程序外壳对象" showAsIcon="1" r:id="rId4" imgW="728706" imgH="514409" progId="Package">
                  <p:embed/>
                  <p:pic>
                    <p:nvPicPr>
                      <p:cNvPr id="0" name=""/>
                      <p:cNvPicPr/>
                      <p:nvPr/>
                    </p:nvPicPr>
                    <p:blipFill>
                      <a:blip r:embed="rId5"/>
                      <a:stretch>
                        <a:fillRect/>
                      </a:stretch>
                    </p:blipFill>
                    <p:spPr>
                      <a:xfrm>
                        <a:off x="92075" y="92075"/>
                        <a:ext cx="728663" cy="514350"/>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 98"/>
          <p:cNvSpPr/>
          <p:nvPr/>
        </p:nvSpPr>
        <p:spPr>
          <a:xfrm>
            <a:off x="0" y="0"/>
            <a:ext cx="17475200" cy="9753600"/>
          </a:xfrm>
          <a:prstGeom prst="rect">
            <a:avLst/>
          </a:prstGeom>
          <a:solidFill>
            <a:srgbClr val="EDF2F6">
              <a:alpha val="100000"/>
            </a:srgbClr>
          </a:solidFill>
          <a:ln w="0" cap="flat">
            <a:noFill/>
            <a:prstDash val="solid"/>
            <a:miter lim="0"/>
          </a:ln>
        </p:spPr>
        <p:txBody>
          <a:bodyPr rtlCol="0"/>
          <a:lstStyle/>
          <a:p>
            <a:pPr algn="ctr"/>
            <a:endParaRPr lang="zh-CN" altLang="en-US"/>
          </a:p>
        </p:txBody>
      </p:sp>
      <p:sp>
        <p:nvSpPr>
          <p:cNvPr id="100" name="textbox 100"/>
          <p:cNvSpPr/>
          <p:nvPr/>
        </p:nvSpPr>
        <p:spPr>
          <a:xfrm>
            <a:off x="1033641" y="1053386"/>
            <a:ext cx="15413355" cy="2381885"/>
          </a:xfrm>
          <a:prstGeom prst="rect">
            <a:avLst/>
          </a:prstGeom>
          <a:noFill/>
          <a:ln w="0" cap="flat">
            <a:noFill/>
            <a:prstDash val="solid"/>
            <a:miter lim="0"/>
          </a:ln>
        </p:spPr>
        <p:txBody>
          <a:bodyPr vert="horz" wrap="square" lIns="0" tIns="0" rIns="0" bIns="0"/>
          <a:lstStyle/>
          <a:p>
            <a:pPr algn="l" rtl="0" eaLnBrk="0">
              <a:lnSpc>
                <a:spcPct val="104000"/>
              </a:lnSpc>
            </a:pPr>
            <a:endParaRPr sz="100" dirty="0">
              <a:latin typeface="Arial" panose="020B0604020202020204"/>
              <a:ea typeface="Arial" panose="020B0604020202020204"/>
              <a:cs typeface="Arial" panose="020B0604020202020204"/>
            </a:endParaRPr>
          </a:p>
          <a:p>
            <a:pPr marL="34925" algn="l" rtl="0" eaLnBrk="0">
              <a:lnSpc>
                <a:spcPct val="91000"/>
              </a:lnSpc>
              <a:spcBef>
                <a:spcPts val="0"/>
              </a:spcBef>
            </a:pP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08/模型(一):</a:t>
            </a:r>
            <a:r>
              <a:rPr sz="4500" kern="0" spc="-330" dirty="0">
                <a:solidFill>
                  <a:srgbClr val="000000">
                    <a:alpha val="100000"/>
                  </a:srgbClr>
                </a:solidFill>
                <a:latin typeface="黑体" panose="02010609060101010101" charset="-122"/>
                <a:ea typeface="黑体" panose="02010609060101010101" charset="-122"/>
                <a:cs typeface="黑体" panose="02010609060101010101" charset="-122"/>
              </a:rPr>
              <a:t> </a:t>
            </a:r>
            <a:r>
              <a:rPr sz="4500" b="1" kern="0" spc="0" dirty="0">
                <a:solidFill>
                  <a:srgbClr val="000000">
                    <a:alpha val="100000"/>
                  </a:srgbClr>
                </a:solidFill>
                <a:latin typeface="Arial" panose="020B0604020202020204"/>
                <a:ea typeface="Arial" panose="020B0604020202020204"/>
                <a:cs typeface="Arial" panose="020B0604020202020204"/>
              </a:rPr>
              <a:t>Logistic</a:t>
            </a:r>
            <a:r>
              <a:rPr sz="4500" b="1" kern="0" spc="190" dirty="0">
                <a:solidFill>
                  <a:srgbClr val="000000">
                    <a:alpha val="100000"/>
                  </a:srgbClr>
                </a:solidFill>
                <a:latin typeface="Arial" panose="020B0604020202020204"/>
                <a:ea typeface="Arial" panose="020B0604020202020204"/>
                <a:cs typeface="Arial" panose="020B0604020202020204"/>
              </a:rPr>
              <a:t> </a:t>
            </a: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回归性能对比</a:t>
            </a:r>
            <a:endParaRPr sz="4500" dirty="0">
              <a:latin typeface="黑体" panose="02010609060101010101" charset="-122"/>
              <a:ea typeface="黑体" panose="02010609060101010101" charset="-122"/>
              <a:cs typeface="黑体" panose="02010609060101010101" charset="-122"/>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12700" algn="l" rtl="0" eaLnBrk="0">
              <a:lnSpc>
                <a:spcPct val="96000"/>
              </a:lnSpc>
              <a:spcBef>
                <a:spcPts val="810"/>
              </a:spcBef>
            </a:pPr>
            <a:r>
              <a:rPr sz="2700" b="1" kern="0" spc="100" dirty="0">
                <a:solidFill>
                  <a:srgbClr val="000000">
                    <a:alpha val="100000"/>
                  </a:srgbClr>
                </a:solidFill>
                <a:latin typeface="黑体" panose="02010609060101010101" charset="-122"/>
                <a:ea typeface="黑体" panose="02010609060101010101" charset="-122"/>
                <a:cs typeface="黑体" panose="02010609060101010101" charset="-122"/>
              </a:rPr>
              <a:t>核心问题：</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仅用2个因子预测(方案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和“因子+离散变量”共同预测(方案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效果有多大</a:t>
            </a:r>
            <a:r>
              <a:rPr sz="2700" kern="0" spc="90" dirty="0">
                <a:solidFill>
                  <a:srgbClr val="000000">
                    <a:alpha val="100000"/>
                  </a:srgbClr>
                </a:solidFill>
                <a:latin typeface="黑体" panose="02010609060101010101" charset="-122"/>
                <a:ea typeface="黑体" panose="02010609060101010101" charset="-122"/>
                <a:cs typeface="黑体" panose="02010609060101010101" charset="-122"/>
              </a:rPr>
              <a:t>差异?</a:t>
            </a:r>
            <a:endParaRPr sz="2700" dirty="0">
              <a:latin typeface="黑体" panose="02010609060101010101" charset="-122"/>
              <a:ea typeface="黑体" panose="02010609060101010101" charset="-122"/>
              <a:cs typeface="黑体" panose="02010609060101010101" charset="-122"/>
            </a:endParaRPr>
          </a:p>
          <a:p>
            <a:pPr algn="l" rtl="0" eaLnBrk="0">
              <a:lnSpc>
                <a:spcPct val="150000"/>
              </a:lnSpc>
            </a:pPr>
            <a:endParaRPr sz="1000" dirty="0">
              <a:latin typeface="Arial" panose="020B0604020202020204"/>
              <a:ea typeface="Arial" panose="020B0604020202020204"/>
              <a:cs typeface="Arial" panose="020B0604020202020204"/>
            </a:endParaRPr>
          </a:p>
          <a:p>
            <a:pPr algn="l" rtl="0" eaLnBrk="0">
              <a:lnSpc>
                <a:spcPct val="112000"/>
              </a:lnSpc>
            </a:pPr>
            <a:endParaRPr sz="600" dirty="0">
              <a:latin typeface="Arial" panose="020B0604020202020204"/>
              <a:ea typeface="Arial" panose="020B0604020202020204"/>
              <a:cs typeface="Arial" panose="020B0604020202020204"/>
            </a:endParaRPr>
          </a:p>
          <a:p>
            <a:pPr marL="12700" algn="l" rtl="0" eaLnBrk="0">
              <a:lnSpc>
                <a:spcPct val="97000"/>
              </a:lnSpc>
              <a:spcBef>
                <a:spcPts val="5"/>
              </a:spcBef>
            </a:pP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结果：方案</a:t>
            </a:r>
            <a:r>
              <a:rPr sz="2700" b="1"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a:t>
            </a:r>
            <a:r>
              <a:rPr sz="2700" kern="0" spc="6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(因子+离散变量)的</a:t>
            </a: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预</a:t>
            </a:r>
            <a:r>
              <a:rPr sz="2700" b="1" kern="0" spc="60" dirty="0">
                <a:solidFill>
                  <a:srgbClr val="000000">
                    <a:alpha val="100000"/>
                  </a:srgbClr>
                </a:solidFill>
                <a:latin typeface="黑体" panose="02010609060101010101" charset="-122"/>
                <a:ea typeface="黑体" panose="02010609060101010101" charset="-122"/>
                <a:cs typeface="黑体" panose="02010609060101010101" charset="-122"/>
              </a:rPr>
              <a:t>测性能显著优于</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a:t>
            </a:r>
            <a:endParaRPr sz="27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4"/>
          <a:stretch>
            <a:fillRect/>
          </a:stretch>
        </p:blipFill>
        <p:spPr>
          <a:xfrm>
            <a:off x="11160125" y="121285"/>
            <a:ext cx="2548890" cy="2086610"/>
          </a:xfrm>
          <a:prstGeom prst="rect">
            <a:avLst/>
          </a:prstGeom>
        </p:spPr>
      </p:pic>
      <p:pic>
        <p:nvPicPr>
          <p:cNvPr id="3" name="图片 2"/>
          <p:cNvPicPr/>
          <p:nvPr/>
        </p:nvPicPr>
        <p:blipFill>
          <a:blip r:embed="rId5"/>
          <a:stretch>
            <a:fillRect/>
          </a:stretch>
        </p:blipFill>
        <p:spPr>
          <a:xfrm>
            <a:off x="14018260" y="121285"/>
            <a:ext cx="2701290" cy="2087245"/>
          </a:xfrm>
          <a:prstGeom prst="rect">
            <a:avLst/>
          </a:prstGeom>
        </p:spPr>
      </p:pic>
      <p:graphicFrame>
        <p:nvGraphicFramePr>
          <p:cNvPr id="4" name="表格 3"/>
          <p:cNvGraphicFramePr/>
          <p:nvPr>
            <p:custDataLst>
              <p:tags r:id="rId1"/>
            </p:custDataLst>
          </p:nvPr>
        </p:nvGraphicFramePr>
        <p:xfrm>
          <a:off x="2084705" y="4606290"/>
          <a:ext cx="13631110" cy="3508375"/>
        </p:xfrm>
        <a:graphic>
          <a:graphicData uri="http://schemas.openxmlformats.org/drawingml/2006/table">
            <a:tbl>
              <a:tblPr firstRow="1">
                <a:tableStyleId>{EE243CED-B7C2-44E4-8351-8FB7B11ECA9D}</a:tableStyleId>
              </a:tblPr>
              <a:tblGrid>
                <a:gridCol w="4461510">
                  <a:extLst>
                    <a:ext uri="{9D8B030D-6E8A-4147-A177-3AD203B41FA5}">
                      <a16:colId xmlns:a16="http://schemas.microsoft.com/office/drawing/2014/main" val="20000"/>
                    </a:ext>
                  </a:extLst>
                </a:gridCol>
                <a:gridCol w="2025650">
                  <a:extLst>
                    <a:ext uri="{9D8B030D-6E8A-4147-A177-3AD203B41FA5}">
                      <a16:colId xmlns:a16="http://schemas.microsoft.com/office/drawing/2014/main" val="20001"/>
                    </a:ext>
                  </a:extLst>
                </a:gridCol>
                <a:gridCol w="1883410">
                  <a:extLst>
                    <a:ext uri="{9D8B030D-6E8A-4147-A177-3AD203B41FA5}">
                      <a16:colId xmlns:a16="http://schemas.microsoft.com/office/drawing/2014/main" val="20002"/>
                    </a:ext>
                  </a:extLst>
                </a:gridCol>
                <a:gridCol w="2021840">
                  <a:extLst>
                    <a:ext uri="{9D8B030D-6E8A-4147-A177-3AD203B41FA5}">
                      <a16:colId xmlns:a16="http://schemas.microsoft.com/office/drawing/2014/main" val="20003"/>
                    </a:ext>
                  </a:extLst>
                </a:gridCol>
                <a:gridCol w="1478480">
                  <a:extLst>
                    <a:ext uri="{9D8B030D-6E8A-4147-A177-3AD203B41FA5}">
                      <a16:colId xmlns:a16="http://schemas.microsoft.com/office/drawing/2014/main" val="20004"/>
                    </a:ext>
                  </a:extLst>
                </a:gridCol>
                <a:gridCol w="1760220">
                  <a:extLst>
                    <a:ext uri="{9D8B030D-6E8A-4147-A177-3AD203B41FA5}">
                      <a16:colId xmlns:a16="http://schemas.microsoft.com/office/drawing/2014/main" val="20005"/>
                    </a:ext>
                  </a:extLst>
                </a:gridCol>
              </a:tblGrid>
              <a:tr h="1785620">
                <a:tc>
                  <a:txBody>
                    <a:bodyPr/>
                    <a:lstStyle/>
                    <a:p>
                      <a:pPr algn="ctr">
                        <a:lnSpc>
                          <a:spcPct val="120000"/>
                        </a:lnSpc>
                        <a:spcBef>
                          <a:spcPct val="0"/>
                        </a:spcBef>
                        <a:spcAft>
                          <a:spcPts val="0"/>
                        </a:spcAft>
                      </a:pPr>
                      <a:r>
                        <a:rPr lang="zh-CN" sz="2000" spc="130"/>
                        <a:t>模型</a:t>
                      </a:r>
                    </a:p>
                  </a:txBody>
                  <a:tcPr marL="254000" marR="254000" marT="177800" marB="177800" anchor="ctr"/>
                </a:tc>
                <a:tc>
                  <a:txBody>
                    <a:bodyPr/>
                    <a:lstStyle/>
                    <a:p>
                      <a:pPr algn="ctr">
                        <a:lnSpc>
                          <a:spcPct val="120000"/>
                        </a:lnSpc>
                        <a:spcBef>
                          <a:spcPct val="0"/>
                        </a:spcBef>
                        <a:spcAft>
                          <a:spcPts val="0"/>
                        </a:spcAft>
                      </a:pPr>
                      <a:r>
                        <a:rPr lang="en-US" altLang="zh-CN" sz="2000" spc="130"/>
                        <a:t>Test_AUC</a:t>
                      </a:r>
                    </a:p>
                  </a:txBody>
                  <a:tcPr marL="254000" marR="254000" marT="177800" marB="177800" anchor="ctr"/>
                </a:tc>
                <a:tc>
                  <a:txBody>
                    <a:bodyPr/>
                    <a:lstStyle/>
                    <a:p>
                      <a:pPr algn="ctr">
                        <a:lnSpc>
                          <a:spcPct val="120000"/>
                        </a:lnSpc>
                        <a:spcBef>
                          <a:spcPct val="0"/>
                        </a:spcBef>
                        <a:spcAft>
                          <a:spcPts val="0"/>
                        </a:spcAft>
                      </a:pPr>
                      <a:r>
                        <a:rPr lang="en-US" altLang="zh-CN" sz="2000" spc="130"/>
                        <a:t>Test_ACC</a:t>
                      </a:r>
                    </a:p>
                  </a:txBody>
                  <a:tcPr marL="254000" marR="254000" marT="177800" marB="177800" anchor="ctr"/>
                </a:tc>
                <a:tc>
                  <a:txBody>
                    <a:bodyPr/>
                    <a:lstStyle/>
                    <a:p>
                      <a:pPr algn="ctr">
                        <a:lnSpc>
                          <a:spcPct val="120000"/>
                        </a:lnSpc>
                        <a:spcBef>
                          <a:spcPct val="0"/>
                        </a:spcBef>
                        <a:spcAft>
                          <a:spcPts val="0"/>
                        </a:spcAft>
                      </a:pPr>
                      <a:r>
                        <a:rPr lang="en-US" altLang="zh-CN" sz="2000" spc="130"/>
                        <a:t>Precision</a:t>
                      </a:r>
                    </a:p>
                  </a:txBody>
                  <a:tcPr marL="254000" marR="254000" marT="177800" marB="177800" anchor="ctr"/>
                </a:tc>
                <a:tc>
                  <a:txBody>
                    <a:bodyPr/>
                    <a:lstStyle/>
                    <a:p>
                      <a:pPr algn="ctr">
                        <a:lnSpc>
                          <a:spcPct val="120000"/>
                        </a:lnSpc>
                        <a:spcBef>
                          <a:spcPct val="0"/>
                        </a:spcBef>
                        <a:spcAft>
                          <a:spcPts val="0"/>
                        </a:spcAft>
                      </a:pPr>
                      <a:r>
                        <a:rPr lang="en-US" altLang="zh-CN" sz="2000" spc="130"/>
                        <a:t>Recall</a:t>
                      </a:r>
                    </a:p>
                  </a:txBody>
                  <a:tcPr marL="254000" marR="254000" marT="177800" marB="177800" anchor="ctr"/>
                </a:tc>
                <a:tc>
                  <a:txBody>
                    <a:bodyPr/>
                    <a:lstStyle/>
                    <a:p>
                      <a:pPr algn="ctr">
                        <a:lnSpc>
                          <a:spcPct val="120000"/>
                        </a:lnSpc>
                        <a:spcBef>
                          <a:spcPct val="0"/>
                        </a:spcBef>
                        <a:spcAft>
                          <a:spcPts val="0"/>
                        </a:spcAft>
                      </a:pPr>
                      <a:r>
                        <a:rPr lang="en-US" altLang="zh-CN" sz="2000" spc="130"/>
                        <a:t>F1</a:t>
                      </a:r>
                    </a:p>
                  </a:txBody>
                  <a:tcPr marL="254000" marR="254000" marT="177800" marB="177800" anchor="ctr"/>
                </a:tc>
                <a:extLst>
                  <a:ext uri="{0D108BD9-81ED-4DB2-BD59-A6C34878D82A}">
                    <a16:rowId xmlns:a16="http://schemas.microsoft.com/office/drawing/2014/main" val="10000"/>
                  </a:ext>
                </a:extLst>
              </a:tr>
              <a:tr h="861060">
                <a:tc>
                  <a:txBody>
                    <a:bodyPr/>
                    <a:lstStyle/>
                    <a:p>
                      <a:pPr algn="ctr">
                        <a:lnSpc>
                          <a:spcPct val="120000"/>
                        </a:lnSpc>
                        <a:spcBef>
                          <a:spcPct val="0"/>
                        </a:spcBef>
                        <a:spcAft>
                          <a:spcPts val="0"/>
                        </a:spcAft>
                      </a:pPr>
                      <a:r>
                        <a:rPr lang="en-US" altLang="zh-CN" sz="2000"/>
                        <a:t>Logit_A(</a:t>
                      </a:r>
                      <a:r>
                        <a:rPr lang="zh-CN" sz="2000"/>
                        <a:t>仅因子</a:t>
                      </a:r>
                      <a:r>
                        <a:rPr lang="en-US" altLang="zh-CN" sz="2000"/>
                        <a:t>)</a:t>
                      </a:r>
                    </a:p>
                  </a:txBody>
                  <a:tcPr marL="254000" marR="254000" marT="177800" marB="177800" anchor="ctr"/>
                </a:tc>
                <a:tc>
                  <a:txBody>
                    <a:bodyPr/>
                    <a:lstStyle/>
                    <a:p>
                      <a:pPr algn="ctr">
                        <a:lnSpc>
                          <a:spcPct val="120000"/>
                        </a:lnSpc>
                        <a:spcBef>
                          <a:spcPct val="0"/>
                        </a:spcBef>
                        <a:spcAft>
                          <a:spcPts val="0"/>
                        </a:spcAft>
                      </a:pPr>
                      <a:r>
                        <a:rPr lang="en-US" altLang="zh-CN" sz="2000"/>
                        <a:t>0.813</a:t>
                      </a:r>
                    </a:p>
                  </a:txBody>
                  <a:tcPr marL="254000" marR="254000" marT="177800" marB="177800" anchor="ctr"/>
                </a:tc>
                <a:tc>
                  <a:txBody>
                    <a:bodyPr/>
                    <a:lstStyle/>
                    <a:p>
                      <a:pPr algn="ctr">
                        <a:lnSpc>
                          <a:spcPct val="120000"/>
                        </a:lnSpc>
                        <a:spcBef>
                          <a:spcPct val="0"/>
                        </a:spcBef>
                        <a:spcAft>
                          <a:spcPts val="0"/>
                        </a:spcAft>
                      </a:pPr>
                      <a:r>
                        <a:rPr lang="en-US" altLang="zh-CN" sz="2000"/>
                        <a:t>0.770</a:t>
                      </a:r>
                    </a:p>
                  </a:txBody>
                  <a:tcPr marL="254000" marR="254000" marT="177800" marB="177800" anchor="ctr"/>
                </a:tc>
                <a:tc>
                  <a:txBody>
                    <a:bodyPr/>
                    <a:lstStyle/>
                    <a:p>
                      <a:pPr algn="ctr">
                        <a:lnSpc>
                          <a:spcPct val="120000"/>
                        </a:lnSpc>
                        <a:spcBef>
                          <a:spcPct val="0"/>
                        </a:spcBef>
                        <a:spcAft>
                          <a:spcPts val="0"/>
                        </a:spcAft>
                      </a:pPr>
                      <a:r>
                        <a:rPr lang="en-US" altLang="zh-CN" sz="2000"/>
                        <a:t>0.700</a:t>
                      </a:r>
                    </a:p>
                  </a:txBody>
                  <a:tcPr marL="254000" marR="254000" marT="177800" marB="177800" anchor="ctr"/>
                </a:tc>
                <a:tc>
                  <a:txBody>
                    <a:bodyPr/>
                    <a:lstStyle/>
                    <a:p>
                      <a:pPr algn="ctr">
                        <a:lnSpc>
                          <a:spcPct val="120000"/>
                        </a:lnSpc>
                        <a:spcBef>
                          <a:spcPct val="0"/>
                        </a:spcBef>
                        <a:spcAft>
                          <a:spcPts val="0"/>
                        </a:spcAft>
                      </a:pPr>
                      <a:r>
                        <a:rPr lang="en-US" altLang="zh-CN" sz="2000"/>
                        <a:t>0.778</a:t>
                      </a:r>
                    </a:p>
                  </a:txBody>
                  <a:tcPr marL="254000" marR="254000" marT="177800" marB="177800" anchor="ctr"/>
                </a:tc>
                <a:tc>
                  <a:txBody>
                    <a:bodyPr/>
                    <a:lstStyle/>
                    <a:p>
                      <a:pPr algn="ctr">
                        <a:lnSpc>
                          <a:spcPct val="120000"/>
                        </a:lnSpc>
                        <a:spcBef>
                          <a:spcPct val="0"/>
                        </a:spcBef>
                        <a:spcAft>
                          <a:spcPts val="0"/>
                        </a:spcAft>
                      </a:pPr>
                      <a:r>
                        <a:rPr lang="en-US" altLang="zh-CN" sz="2000"/>
                        <a:t>0.737</a:t>
                      </a:r>
                    </a:p>
                  </a:txBody>
                  <a:tcPr marL="254000" marR="254000" marT="177800" marB="177800" anchor="ctr"/>
                </a:tc>
                <a:extLst>
                  <a:ext uri="{0D108BD9-81ED-4DB2-BD59-A6C34878D82A}">
                    <a16:rowId xmlns:a16="http://schemas.microsoft.com/office/drawing/2014/main" val="10001"/>
                  </a:ext>
                </a:extLst>
              </a:tr>
              <a:tr h="861695">
                <a:tc>
                  <a:txBody>
                    <a:bodyPr/>
                    <a:lstStyle/>
                    <a:p>
                      <a:pPr algn="ctr">
                        <a:lnSpc>
                          <a:spcPct val="120000"/>
                        </a:lnSpc>
                        <a:spcBef>
                          <a:spcPct val="0"/>
                        </a:spcBef>
                        <a:spcAft>
                          <a:spcPts val="0"/>
                        </a:spcAft>
                      </a:pPr>
                      <a:r>
                        <a:rPr lang="en-US" altLang="zh-CN" sz="2000"/>
                        <a:t>Logit_B(</a:t>
                      </a:r>
                      <a:r>
                        <a:rPr lang="zh-CN" sz="2000"/>
                        <a:t>因子</a:t>
                      </a:r>
                      <a:r>
                        <a:rPr lang="en-US" altLang="zh-CN" sz="2000"/>
                        <a:t>+</a:t>
                      </a:r>
                      <a:r>
                        <a:rPr lang="zh-CN" sz="2000"/>
                        <a:t>离散</a:t>
                      </a:r>
                      <a:r>
                        <a:rPr lang="en-US" altLang="zh-CN" sz="2000"/>
                        <a:t>,</a:t>
                      </a:r>
                      <a:r>
                        <a:rPr lang="zh-CN" sz="2000"/>
                        <a:t>不含性别</a:t>
                      </a:r>
                      <a:r>
                        <a:rPr lang="en-US" altLang="zh-CN" sz="2000"/>
                        <a:t>)</a:t>
                      </a:r>
                    </a:p>
                  </a:txBody>
                  <a:tcPr marL="254000" marR="254000" marT="177800" marB="177800" anchor="ctr"/>
                </a:tc>
                <a:tc>
                  <a:txBody>
                    <a:bodyPr/>
                    <a:lstStyle/>
                    <a:p>
                      <a:pPr algn="ctr">
                        <a:lnSpc>
                          <a:spcPct val="120000"/>
                        </a:lnSpc>
                        <a:spcBef>
                          <a:spcPct val="0"/>
                        </a:spcBef>
                        <a:spcAft>
                          <a:spcPts val="0"/>
                        </a:spcAft>
                      </a:pPr>
                      <a:r>
                        <a:rPr lang="en-US" altLang="zh-CN" sz="2000"/>
                        <a:t>0.916</a:t>
                      </a:r>
                    </a:p>
                  </a:txBody>
                  <a:tcPr marL="254000" marR="254000" marT="177800" marB="177800" anchor="ctr"/>
                </a:tc>
                <a:tc>
                  <a:txBody>
                    <a:bodyPr/>
                    <a:lstStyle/>
                    <a:p>
                      <a:pPr algn="ctr">
                        <a:lnSpc>
                          <a:spcPct val="120000"/>
                        </a:lnSpc>
                        <a:spcBef>
                          <a:spcPct val="0"/>
                        </a:spcBef>
                        <a:spcAft>
                          <a:spcPts val="0"/>
                        </a:spcAft>
                      </a:pPr>
                      <a:r>
                        <a:rPr lang="en-US" altLang="zh-CN" sz="2000"/>
                        <a:t>0.862</a:t>
                      </a:r>
                    </a:p>
                  </a:txBody>
                  <a:tcPr marL="254000" marR="254000" marT="177800" marB="177800" anchor="ctr"/>
                </a:tc>
                <a:tc>
                  <a:txBody>
                    <a:bodyPr/>
                    <a:lstStyle/>
                    <a:p>
                      <a:pPr algn="ctr">
                        <a:lnSpc>
                          <a:spcPct val="120000"/>
                        </a:lnSpc>
                        <a:spcBef>
                          <a:spcPct val="0"/>
                        </a:spcBef>
                        <a:spcAft>
                          <a:spcPts val="0"/>
                        </a:spcAft>
                      </a:pPr>
                      <a:r>
                        <a:rPr lang="en-US" altLang="zh-CN" sz="2000"/>
                        <a:t>0.816</a:t>
                      </a:r>
                    </a:p>
                  </a:txBody>
                  <a:tcPr marL="254000" marR="254000" marT="177800" marB="177800" anchor="ctr"/>
                </a:tc>
                <a:tc>
                  <a:txBody>
                    <a:bodyPr/>
                    <a:lstStyle/>
                    <a:p>
                      <a:pPr algn="ctr">
                        <a:lnSpc>
                          <a:spcPct val="120000"/>
                        </a:lnSpc>
                        <a:spcBef>
                          <a:spcPct val="0"/>
                        </a:spcBef>
                        <a:spcAft>
                          <a:spcPts val="0"/>
                        </a:spcAft>
                      </a:pPr>
                      <a:r>
                        <a:rPr lang="en-US" altLang="zh-CN" sz="2000"/>
                        <a:t>0.861</a:t>
                      </a:r>
                    </a:p>
                  </a:txBody>
                  <a:tcPr marL="254000" marR="254000" marT="177800" marB="177800" anchor="ctr"/>
                </a:tc>
                <a:tc>
                  <a:txBody>
                    <a:bodyPr/>
                    <a:lstStyle/>
                    <a:p>
                      <a:pPr algn="ctr">
                        <a:lnSpc>
                          <a:spcPct val="120000"/>
                        </a:lnSpc>
                        <a:spcBef>
                          <a:spcPct val="0"/>
                        </a:spcBef>
                        <a:spcAft>
                          <a:spcPts val="0"/>
                        </a:spcAft>
                      </a:pPr>
                      <a:r>
                        <a:rPr lang="en-US" altLang="zh-CN" sz="2000"/>
                        <a:t>0.838</a:t>
                      </a:r>
                    </a:p>
                  </a:txBody>
                  <a:tcPr marL="254000" marR="254000" marT="177800" marB="17780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 98"/>
          <p:cNvSpPr/>
          <p:nvPr/>
        </p:nvSpPr>
        <p:spPr>
          <a:xfrm>
            <a:off x="0" y="0"/>
            <a:ext cx="17475200" cy="9753600"/>
          </a:xfrm>
          <a:prstGeom prst="rect">
            <a:avLst/>
          </a:prstGeom>
          <a:solidFill>
            <a:srgbClr val="EDF2F6">
              <a:alpha val="100000"/>
            </a:srgbClr>
          </a:solidFill>
          <a:ln w="0" cap="flat">
            <a:noFill/>
            <a:prstDash val="solid"/>
            <a:miter lim="0"/>
          </a:ln>
        </p:spPr>
        <p:txBody>
          <a:bodyPr rtlCol="0"/>
          <a:lstStyle/>
          <a:p>
            <a:pPr algn="ctr"/>
            <a:endParaRPr lang="zh-CN" altLang="en-US"/>
          </a:p>
        </p:txBody>
      </p:sp>
      <p:sp>
        <p:nvSpPr>
          <p:cNvPr id="100" name="textbox 100"/>
          <p:cNvSpPr/>
          <p:nvPr/>
        </p:nvSpPr>
        <p:spPr>
          <a:xfrm>
            <a:off x="1033780" y="1053465"/>
            <a:ext cx="15413355" cy="2403475"/>
          </a:xfrm>
          <a:prstGeom prst="rect">
            <a:avLst/>
          </a:prstGeom>
          <a:noFill/>
          <a:ln w="0" cap="flat">
            <a:noFill/>
            <a:prstDash val="solid"/>
            <a:miter lim="0"/>
          </a:ln>
        </p:spPr>
        <p:txBody>
          <a:bodyPr vert="horz" wrap="square" lIns="0" tIns="0" rIns="0" bIns="0"/>
          <a:lstStyle/>
          <a:p>
            <a:pPr algn="l" rtl="0" eaLnBrk="0">
              <a:lnSpc>
                <a:spcPct val="104000"/>
              </a:lnSpc>
            </a:pPr>
            <a:endParaRPr sz="100" dirty="0">
              <a:latin typeface="Arial" panose="020B0604020202020204"/>
              <a:ea typeface="Arial" panose="020B0604020202020204"/>
              <a:cs typeface="Arial" panose="020B0604020202020204"/>
            </a:endParaRPr>
          </a:p>
          <a:p>
            <a:pPr marL="34925" algn="l" rtl="0" eaLnBrk="0">
              <a:lnSpc>
                <a:spcPct val="91000"/>
              </a:lnSpc>
              <a:spcBef>
                <a:spcPts val="0"/>
              </a:spcBef>
            </a:pP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08/模型(一):</a:t>
            </a:r>
            <a:r>
              <a:rPr sz="4500" kern="0" spc="-330" dirty="0">
                <a:solidFill>
                  <a:srgbClr val="000000">
                    <a:alpha val="100000"/>
                  </a:srgbClr>
                </a:solidFill>
                <a:latin typeface="黑体" panose="02010609060101010101" charset="-122"/>
                <a:ea typeface="黑体" panose="02010609060101010101" charset="-122"/>
                <a:cs typeface="黑体" panose="02010609060101010101" charset="-122"/>
              </a:rPr>
              <a:t> </a:t>
            </a:r>
            <a:r>
              <a:rPr sz="4500" b="1" kern="0" spc="0" dirty="0">
                <a:solidFill>
                  <a:srgbClr val="000000">
                    <a:alpha val="100000"/>
                  </a:srgbClr>
                </a:solidFill>
                <a:latin typeface="Arial" panose="020B0604020202020204"/>
                <a:ea typeface="Arial" panose="020B0604020202020204"/>
                <a:cs typeface="Arial" panose="020B0604020202020204"/>
              </a:rPr>
              <a:t>Logistic</a:t>
            </a:r>
            <a:r>
              <a:rPr sz="4500" b="1" kern="0" spc="190" dirty="0">
                <a:solidFill>
                  <a:srgbClr val="000000">
                    <a:alpha val="100000"/>
                  </a:srgbClr>
                </a:solidFill>
                <a:latin typeface="Arial" panose="020B0604020202020204"/>
                <a:ea typeface="Arial" panose="020B0604020202020204"/>
                <a:cs typeface="Arial" panose="020B0604020202020204"/>
              </a:rPr>
              <a:t> </a:t>
            </a: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回归性能对比</a:t>
            </a:r>
            <a:endParaRPr sz="4500" dirty="0">
              <a:latin typeface="黑体" panose="02010609060101010101" charset="-122"/>
              <a:ea typeface="黑体" panose="02010609060101010101" charset="-122"/>
              <a:cs typeface="黑体" panose="02010609060101010101" charset="-122"/>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12700" algn="l" rtl="0" eaLnBrk="0">
              <a:lnSpc>
                <a:spcPct val="96000"/>
              </a:lnSpc>
              <a:spcBef>
                <a:spcPts val="810"/>
              </a:spcBef>
            </a:pPr>
            <a:r>
              <a:rPr sz="2700" b="1" kern="0" spc="100" dirty="0">
                <a:solidFill>
                  <a:srgbClr val="000000">
                    <a:alpha val="100000"/>
                  </a:srgbClr>
                </a:solidFill>
                <a:latin typeface="黑体" panose="02010609060101010101" charset="-122"/>
                <a:ea typeface="黑体" panose="02010609060101010101" charset="-122"/>
                <a:cs typeface="黑体" panose="02010609060101010101" charset="-122"/>
              </a:rPr>
              <a:t>核心问题：</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仅用2个因子预测(方案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和“因子+离散变量”共同预测(方案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效果有多大</a:t>
            </a:r>
            <a:r>
              <a:rPr sz="2700" kern="0" spc="90" dirty="0">
                <a:solidFill>
                  <a:srgbClr val="000000">
                    <a:alpha val="100000"/>
                  </a:srgbClr>
                </a:solidFill>
                <a:latin typeface="黑体" panose="02010609060101010101" charset="-122"/>
                <a:ea typeface="黑体" panose="02010609060101010101" charset="-122"/>
                <a:cs typeface="黑体" panose="02010609060101010101" charset="-122"/>
              </a:rPr>
              <a:t>差异?</a:t>
            </a:r>
            <a:endParaRPr sz="2700" dirty="0">
              <a:latin typeface="黑体" panose="02010609060101010101" charset="-122"/>
              <a:ea typeface="黑体" panose="02010609060101010101" charset="-122"/>
              <a:cs typeface="黑体" panose="02010609060101010101" charset="-122"/>
            </a:endParaRPr>
          </a:p>
          <a:p>
            <a:pPr algn="l" rtl="0" eaLnBrk="0">
              <a:lnSpc>
                <a:spcPct val="150000"/>
              </a:lnSpc>
            </a:pPr>
            <a:endParaRPr sz="1000" dirty="0">
              <a:latin typeface="Arial" panose="020B0604020202020204"/>
              <a:ea typeface="Arial" panose="020B0604020202020204"/>
              <a:cs typeface="Arial" panose="020B0604020202020204"/>
            </a:endParaRPr>
          </a:p>
          <a:p>
            <a:pPr algn="l" rtl="0" eaLnBrk="0">
              <a:lnSpc>
                <a:spcPct val="112000"/>
              </a:lnSpc>
            </a:pPr>
            <a:endParaRPr sz="600" dirty="0">
              <a:latin typeface="Arial" panose="020B0604020202020204"/>
              <a:ea typeface="Arial" panose="020B0604020202020204"/>
              <a:cs typeface="Arial" panose="020B0604020202020204"/>
            </a:endParaRPr>
          </a:p>
          <a:p>
            <a:pPr marL="12700" algn="l" rtl="0" eaLnBrk="0">
              <a:lnSpc>
                <a:spcPct val="97000"/>
              </a:lnSpc>
              <a:spcBef>
                <a:spcPts val="5"/>
              </a:spcBef>
            </a:pP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结果：方案</a:t>
            </a:r>
            <a:r>
              <a:rPr sz="2700" b="1"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a:t>
            </a:r>
            <a:r>
              <a:rPr sz="2700" kern="0" spc="6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(因子+离散变量)的</a:t>
            </a: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预</a:t>
            </a:r>
            <a:r>
              <a:rPr sz="2700" b="1" kern="0" spc="60" dirty="0">
                <a:solidFill>
                  <a:srgbClr val="000000">
                    <a:alpha val="100000"/>
                  </a:srgbClr>
                </a:solidFill>
                <a:latin typeface="黑体" panose="02010609060101010101" charset="-122"/>
                <a:ea typeface="黑体" panose="02010609060101010101" charset="-122"/>
                <a:cs typeface="黑体" panose="02010609060101010101" charset="-122"/>
              </a:rPr>
              <a:t>测性能显著优于</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a:t>
            </a:r>
            <a:r>
              <a:rPr lang="en-US"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p>
          <a:p>
            <a:pPr marL="12700" algn="l" rtl="0" eaLnBrk="0">
              <a:lnSpc>
                <a:spcPct val="97000"/>
              </a:lnSpc>
              <a:spcBef>
                <a:spcPts val="5"/>
              </a:spcBef>
            </a:pPr>
            <a:r>
              <a:rPr lang="en-US"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p>
          <a:p>
            <a:pPr marL="12700" algn="l" rtl="0" eaLnBrk="0">
              <a:lnSpc>
                <a:spcPct val="97000"/>
              </a:lnSpc>
              <a:spcBef>
                <a:spcPts val="5"/>
              </a:spcBef>
            </a:pPr>
            <a:r>
              <a:rPr lang="en-US"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lang="en-US" altLang="zh-CN" sz="2700" dirty="0">
                <a:latin typeface="宋体" panose="02010600030101010101" pitchFamily="2" charset="-122"/>
                <a:ea typeface="宋体" panose="02010600030101010101" pitchFamily="2" charset="-122"/>
                <a:cs typeface="宋体" panose="02010600030101010101" pitchFamily="2" charset="-122"/>
              </a:rPr>
              <a:t>Logit_A</a:t>
            </a:r>
            <a:r>
              <a:rPr lang="zh-CN" altLang="en-US" sz="2700" dirty="0">
                <a:latin typeface="宋体" panose="02010600030101010101" pitchFamily="2" charset="-122"/>
                <a:ea typeface="宋体" panose="02010600030101010101" pitchFamily="2" charset="-122"/>
                <a:cs typeface="宋体" panose="02010600030101010101" pitchFamily="2" charset="-122"/>
              </a:rPr>
              <a:t>（仅因子）系数：</a:t>
            </a:r>
          </a:p>
        </p:txBody>
      </p:sp>
      <p:pic>
        <p:nvPicPr>
          <p:cNvPr id="2" name="图片 1"/>
          <p:cNvPicPr/>
          <p:nvPr/>
        </p:nvPicPr>
        <p:blipFill>
          <a:blip r:embed="rId5"/>
          <a:stretch>
            <a:fillRect/>
          </a:stretch>
        </p:blipFill>
        <p:spPr>
          <a:xfrm>
            <a:off x="11160125" y="121285"/>
            <a:ext cx="2548890" cy="2086610"/>
          </a:xfrm>
          <a:prstGeom prst="rect">
            <a:avLst/>
          </a:prstGeom>
        </p:spPr>
      </p:pic>
      <p:pic>
        <p:nvPicPr>
          <p:cNvPr id="3" name="图片 2"/>
          <p:cNvPicPr/>
          <p:nvPr/>
        </p:nvPicPr>
        <p:blipFill>
          <a:blip r:embed="rId6"/>
          <a:stretch>
            <a:fillRect/>
          </a:stretch>
        </p:blipFill>
        <p:spPr>
          <a:xfrm>
            <a:off x="14018260" y="121285"/>
            <a:ext cx="2701290" cy="2087245"/>
          </a:xfrm>
          <a:prstGeom prst="rect">
            <a:avLst/>
          </a:prstGeom>
        </p:spPr>
      </p:pic>
      <p:sp>
        <p:nvSpPr>
          <p:cNvPr id="5" name="文本框 4"/>
          <p:cNvSpPr txBox="1"/>
          <p:nvPr/>
        </p:nvSpPr>
        <p:spPr>
          <a:xfrm>
            <a:off x="11102340" y="6885940"/>
            <a:ext cx="5617210" cy="3218815"/>
          </a:xfrm>
          <a:prstGeom prst="rect">
            <a:avLst/>
          </a:prstGeom>
        </p:spPr>
        <p:txBody>
          <a:bodyPr wrap="square">
            <a:noAutofit/>
          </a:bodyPr>
          <a:lstStyle/>
          <a:p>
            <a:pPr defTabSz="266700">
              <a:lnSpc>
                <a:spcPct val="114000"/>
              </a:lnSpc>
              <a:spcAft>
                <a:spcPts val="1000"/>
              </a:spcAft>
            </a:pPr>
            <a:r>
              <a:rPr lang="zh-CN" altLang="en-US" sz="2400">
                <a:latin typeface="宋体" panose="02010600030101010101" pitchFamily="2" charset="-122"/>
                <a:ea typeface="宋体" panose="02010600030101010101" pitchFamily="2" charset="-122"/>
              </a:rPr>
              <a:t>注：系数</a:t>
            </a:r>
            <a:r>
              <a:rPr lang="en-US" altLang="zh-CN" sz="2400">
                <a:latin typeface="Times New Roman" panose="02020603050405020304"/>
                <a:ea typeface="宋体" panose="02010600030101010101" pitchFamily="2" charset="-122"/>
              </a:rPr>
              <a:t>β</a:t>
            </a:r>
            <a:r>
              <a:rPr lang="zh-CN" altLang="en-US" sz="2400">
                <a:latin typeface="宋体" panose="02010600030101010101" pitchFamily="2" charset="-122"/>
                <a:ea typeface="宋体" panose="02010600030101010101" pitchFamily="2" charset="-122"/>
              </a:rPr>
              <a:t>的方向含义：</a:t>
            </a:r>
            <a:r>
              <a:rPr lang="en-US" altLang="zh-CN" sz="2400">
                <a:latin typeface="Times New Roman" panose="02020603050405020304"/>
                <a:ea typeface="宋体" panose="02010600030101010101" pitchFamily="2" charset="-122"/>
              </a:rPr>
              <a:t>β&gt;0 </a:t>
            </a:r>
            <a:r>
              <a:rPr lang="zh-CN" altLang="en-US" sz="2400">
                <a:latin typeface="宋体" panose="02010600030101010101" pitchFamily="2" charset="-122"/>
                <a:ea typeface="宋体" panose="02010600030101010101" pitchFamily="2" charset="-122"/>
              </a:rPr>
              <a:t>表示该特征增大</a:t>
            </a:r>
            <a:r>
              <a:rPr lang="en-US" altLang="zh-CN" sz="2400">
                <a:latin typeface="Times New Roman" panose="02020603050405020304"/>
                <a:ea typeface="宋体" panose="02010600030101010101" pitchFamily="2" charset="-122"/>
              </a:rPr>
              <a:t>/</a:t>
            </a:r>
            <a:r>
              <a:rPr lang="zh-CN" altLang="en-US" sz="2400">
                <a:latin typeface="宋体" panose="02010600030101010101" pitchFamily="2" charset="-122"/>
                <a:ea typeface="宋体" panose="02010600030101010101" pitchFamily="2" charset="-122"/>
              </a:rPr>
              <a:t>该类别出现时，患病概率倾向上升；</a:t>
            </a:r>
            <a:r>
              <a:rPr lang="en-US" altLang="zh-CN" sz="2400">
                <a:latin typeface="Times New Roman" panose="02020603050405020304"/>
                <a:ea typeface="宋体" panose="02010600030101010101" pitchFamily="2" charset="-122"/>
              </a:rPr>
              <a:t>β&lt;0 </a:t>
            </a:r>
            <a:r>
              <a:rPr lang="zh-CN" altLang="en-US" sz="2400">
                <a:latin typeface="宋体" panose="02010600030101010101" pitchFamily="2" charset="-122"/>
                <a:ea typeface="宋体" panose="02010600030101010101" pitchFamily="2" charset="-122"/>
              </a:rPr>
              <a:t>表示倾向下降。离散变量一般经过 </a:t>
            </a:r>
            <a:r>
              <a:rPr lang="en-US" altLang="zh-CN" sz="2400">
                <a:latin typeface="Times New Roman" panose="02020603050405020304"/>
                <a:ea typeface="宋体" panose="02010600030101010101" pitchFamily="2" charset="-122"/>
              </a:rPr>
              <a:t>One-Hot </a:t>
            </a:r>
            <a:r>
              <a:rPr lang="zh-CN" altLang="en-US" sz="2400">
                <a:latin typeface="宋体" panose="02010600030101010101" pitchFamily="2" charset="-122"/>
                <a:ea typeface="宋体" panose="02010600030101010101" pitchFamily="2" charset="-122"/>
              </a:rPr>
              <a:t>编码，因此系数表示</a:t>
            </a:r>
            <a:r>
              <a:rPr lang="zh-CN" altLang="en-US" sz="2400">
                <a:latin typeface="Times New Roman" panose="02020603050405020304"/>
                <a:ea typeface="宋体" panose="02010600030101010101" pitchFamily="2" charset="-122"/>
              </a:rPr>
              <a:t>“</a:t>
            </a:r>
            <a:r>
              <a:rPr lang="zh-CN" altLang="en-US" sz="2400">
                <a:latin typeface="宋体" panose="02010600030101010101" pitchFamily="2" charset="-122"/>
                <a:ea typeface="宋体" panose="02010600030101010101" pitchFamily="2" charset="-122"/>
              </a:rPr>
              <a:t>相对于基准类别</a:t>
            </a:r>
            <a:r>
              <a:rPr lang="zh-CN" altLang="en-US" sz="2400">
                <a:latin typeface="Times New Roman" panose="02020603050405020304"/>
                <a:ea typeface="宋体" panose="02010600030101010101" pitchFamily="2" charset="-122"/>
              </a:rPr>
              <a:t>”</a:t>
            </a:r>
            <a:r>
              <a:rPr lang="zh-CN" altLang="en-US" sz="2400">
                <a:latin typeface="宋体" panose="02010600030101010101" pitchFamily="2" charset="-122"/>
                <a:ea typeface="宋体" panose="02010600030101010101" pitchFamily="2" charset="-122"/>
              </a:rPr>
              <a:t>的差异。</a:t>
            </a:r>
          </a:p>
        </p:txBody>
      </p:sp>
      <p:graphicFrame>
        <p:nvGraphicFramePr>
          <p:cNvPr id="6" name="表格 5"/>
          <p:cNvGraphicFramePr/>
          <p:nvPr>
            <p:custDataLst>
              <p:tags r:id="rId1"/>
            </p:custDataLst>
          </p:nvPr>
        </p:nvGraphicFramePr>
        <p:xfrm>
          <a:off x="10863580" y="4330700"/>
          <a:ext cx="6300470" cy="1979930"/>
        </p:xfrm>
        <a:graphic>
          <a:graphicData uri="http://schemas.openxmlformats.org/drawingml/2006/table">
            <a:tbl>
              <a:tblPr firstRow="1">
                <a:tableStyleId>{52F85764-9304-44DC-9903-D7A84A85D6F3}</a:tableStyleId>
              </a:tblPr>
              <a:tblGrid>
                <a:gridCol w="3253740">
                  <a:extLst>
                    <a:ext uri="{9D8B030D-6E8A-4147-A177-3AD203B41FA5}">
                      <a16:colId xmlns:a16="http://schemas.microsoft.com/office/drawing/2014/main" val="20000"/>
                    </a:ext>
                  </a:extLst>
                </a:gridCol>
                <a:gridCol w="3046730">
                  <a:extLst>
                    <a:ext uri="{9D8B030D-6E8A-4147-A177-3AD203B41FA5}">
                      <a16:colId xmlns:a16="http://schemas.microsoft.com/office/drawing/2014/main" val="20001"/>
                    </a:ext>
                  </a:extLst>
                </a:gridCol>
              </a:tblGrid>
              <a:tr h="684530">
                <a:tc>
                  <a:txBody>
                    <a:bodyPr/>
                    <a:lstStyle/>
                    <a:p>
                      <a:pPr algn="ctr">
                        <a:lnSpc>
                          <a:spcPct val="120000"/>
                        </a:lnSpc>
                        <a:spcBef>
                          <a:spcPct val="0"/>
                        </a:spcBef>
                        <a:spcAft>
                          <a:spcPts val="0"/>
                        </a:spcAft>
                      </a:pPr>
                      <a:r>
                        <a:rPr lang="zh-CN" sz="1800" spc="130"/>
                        <a:t>变量</a:t>
                      </a:r>
                    </a:p>
                  </a:txBody>
                  <a:tcPr marL="254000" marR="254000" marT="177800" marB="177800" anchor="ctr"/>
                </a:tc>
                <a:tc>
                  <a:txBody>
                    <a:bodyPr/>
                    <a:lstStyle/>
                    <a:p>
                      <a:pPr algn="ctr">
                        <a:lnSpc>
                          <a:spcPct val="120000"/>
                        </a:lnSpc>
                        <a:spcBef>
                          <a:spcPct val="0"/>
                        </a:spcBef>
                        <a:spcAft>
                          <a:spcPts val="0"/>
                        </a:spcAft>
                      </a:pPr>
                      <a:r>
                        <a:rPr lang="zh-CN" sz="1800" spc="130"/>
                        <a:t>系数</a:t>
                      </a:r>
                      <a:r>
                        <a:rPr lang="en-US" altLang="zh-CN" sz="1800" spc="130"/>
                        <a:t>(β)</a:t>
                      </a:r>
                    </a:p>
                  </a:txBody>
                  <a:tcPr marL="254000" marR="254000" marT="177800" marB="177800" anchor="ctr"/>
                </a:tc>
                <a:extLst>
                  <a:ext uri="{0D108BD9-81ED-4DB2-BD59-A6C34878D82A}">
                    <a16:rowId xmlns:a16="http://schemas.microsoft.com/office/drawing/2014/main" val="10000"/>
                  </a:ext>
                </a:extLst>
              </a:tr>
              <a:tr h="647700">
                <a:tc>
                  <a:txBody>
                    <a:bodyPr/>
                    <a:lstStyle/>
                    <a:p>
                      <a:pPr algn="ctr">
                        <a:lnSpc>
                          <a:spcPct val="120000"/>
                        </a:lnSpc>
                        <a:spcBef>
                          <a:spcPct val="0"/>
                        </a:spcBef>
                        <a:spcAft>
                          <a:spcPts val="0"/>
                        </a:spcAft>
                      </a:pPr>
                      <a:r>
                        <a:rPr lang="zh-CN" sz="1600"/>
                        <a:t>因子得分</a:t>
                      </a:r>
                      <a:r>
                        <a:rPr lang="en-US" altLang="zh-CN" sz="1600"/>
                        <a:t>1</a:t>
                      </a:r>
                    </a:p>
                  </a:txBody>
                  <a:tcPr marL="254000" marR="254000" marT="177800" marB="177800" anchor="ctr"/>
                </a:tc>
                <a:tc>
                  <a:txBody>
                    <a:bodyPr/>
                    <a:lstStyle/>
                    <a:p>
                      <a:pPr algn="ctr">
                        <a:lnSpc>
                          <a:spcPct val="120000"/>
                        </a:lnSpc>
                        <a:spcBef>
                          <a:spcPct val="0"/>
                        </a:spcBef>
                        <a:spcAft>
                          <a:spcPts val="0"/>
                        </a:spcAft>
                      </a:pPr>
                      <a:r>
                        <a:rPr lang="en-US" altLang="zh-CN" sz="1600"/>
                        <a:t>0.9946</a:t>
                      </a:r>
                    </a:p>
                  </a:txBody>
                  <a:tcPr marL="254000" marR="254000" marT="177800" marB="177800" anchor="ctr"/>
                </a:tc>
                <a:extLst>
                  <a:ext uri="{0D108BD9-81ED-4DB2-BD59-A6C34878D82A}">
                    <a16:rowId xmlns:a16="http://schemas.microsoft.com/office/drawing/2014/main" val="10001"/>
                  </a:ext>
                </a:extLst>
              </a:tr>
              <a:tr h="647700">
                <a:tc>
                  <a:txBody>
                    <a:bodyPr/>
                    <a:lstStyle/>
                    <a:p>
                      <a:pPr algn="ctr">
                        <a:lnSpc>
                          <a:spcPct val="120000"/>
                        </a:lnSpc>
                        <a:spcBef>
                          <a:spcPct val="0"/>
                        </a:spcBef>
                        <a:spcAft>
                          <a:spcPts val="0"/>
                        </a:spcAft>
                      </a:pPr>
                      <a:r>
                        <a:rPr lang="zh-CN" sz="1600"/>
                        <a:t>因子得分</a:t>
                      </a:r>
                      <a:r>
                        <a:rPr lang="en-US" altLang="zh-CN" sz="1600"/>
                        <a:t>2</a:t>
                      </a:r>
                    </a:p>
                  </a:txBody>
                  <a:tcPr marL="254000" marR="254000" marT="177800" marB="177800" anchor="ctr"/>
                </a:tc>
                <a:tc>
                  <a:txBody>
                    <a:bodyPr/>
                    <a:lstStyle/>
                    <a:p>
                      <a:pPr algn="ctr">
                        <a:lnSpc>
                          <a:spcPct val="120000"/>
                        </a:lnSpc>
                        <a:spcBef>
                          <a:spcPct val="0"/>
                        </a:spcBef>
                        <a:spcAft>
                          <a:spcPts val="0"/>
                        </a:spcAft>
                      </a:pPr>
                      <a:r>
                        <a:rPr lang="en-US" altLang="zh-CN" sz="1600"/>
                        <a:t>0.5390</a:t>
                      </a:r>
                    </a:p>
                  </a:txBody>
                  <a:tcPr marL="254000" marR="254000" marT="177800" marB="177800" anchor="ctr"/>
                </a:tc>
                <a:extLst>
                  <a:ext uri="{0D108BD9-81ED-4DB2-BD59-A6C34878D82A}">
                    <a16:rowId xmlns:a16="http://schemas.microsoft.com/office/drawing/2014/main" val="10002"/>
                  </a:ext>
                </a:extLst>
              </a:tr>
            </a:tbl>
          </a:graphicData>
        </a:graphic>
      </p:graphicFrame>
      <p:graphicFrame>
        <p:nvGraphicFramePr>
          <p:cNvPr id="7" name="表格 6"/>
          <p:cNvGraphicFramePr/>
          <p:nvPr>
            <p:custDataLst>
              <p:tags r:id="rId2"/>
            </p:custDataLst>
          </p:nvPr>
        </p:nvGraphicFramePr>
        <p:xfrm>
          <a:off x="424815" y="4352290"/>
          <a:ext cx="10070465" cy="4910455"/>
        </p:xfrm>
        <a:graphic>
          <a:graphicData uri="http://schemas.openxmlformats.org/drawingml/2006/table">
            <a:tbl>
              <a:tblPr firstRow="1">
                <a:tableStyleId>{18CD87D9-2F2F-4898-A647-1942DB7F4DD9}</a:tableStyleId>
              </a:tblPr>
              <a:tblGrid>
                <a:gridCol w="5428615">
                  <a:extLst>
                    <a:ext uri="{9D8B030D-6E8A-4147-A177-3AD203B41FA5}">
                      <a16:colId xmlns:a16="http://schemas.microsoft.com/office/drawing/2014/main" val="20000"/>
                    </a:ext>
                  </a:extLst>
                </a:gridCol>
                <a:gridCol w="4641850">
                  <a:extLst>
                    <a:ext uri="{9D8B030D-6E8A-4147-A177-3AD203B41FA5}">
                      <a16:colId xmlns:a16="http://schemas.microsoft.com/office/drawing/2014/main" val="20001"/>
                    </a:ext>
                  </a:extLst>
                </a:gridCol>
              </a:tblGrid>
              <a:tr h="736600">
                <a:tc>
                  <a:txBody>
                    <a:bodyPr/>
                    <a:lstStyle/>
                    <a:p>
                      <a:pPr algn="ctr">
                        <a:lnSpc>
                          <a:spcPct val="120000"/>
                        </a:lnSpc>
                        <a:spcBef>
                          <a:spcPct val="0"/>
                        </a:spcBef>
                        <a:spcAft>
                          <a:spcPts val="0"/>
                        </a:spcAft>
                      </a:pPr>
                      <a:r>
                        <a:rPr lang="zh-CN" sz="1800" spc="120"/>
                        <a:t>变量</a:t>
                      </a:r>
                    </a:p>
                  </a:txBody>
                  <a:tcPr marL="25400" marR="25400" marT="6350" marB="6350" anchor="ctr"/>
                </a:tc>
                <a:tc>
                  <a:txBody>
                    <a:bodyPr/>
                    <a:lstStyle/>
                    <a:p>
                      <a:pPr algn="ctr">
                        <a:lnSpc>
                          <a:spcPct val="120000"/>
                        </a:lnSpc>
                        <a:spcBef>
                          <a:spcPct val="0"/>
                        </a:spcBef>
                        <a:spcAft>
                          <a:spcPts val="0"/>
                        </a:spcAft>
                      </a:pPr>
                      <a:r>
                        <a:rPr lang="zh-CN" sz="1800" spc="120"/>
                        <a:t>系数</a:t>
                      </a:r>
                      <a:r>
                        <a:rPr lang="en-US" altLang="zh-CN" sz="1800" spc="120"/>
                        <a:t>(β)</a:t>
                      </a:r>
                    </a:p>
                  </a:txBody>
                  <a:tcPr marL="25400" marR="25400" marT="6350" marB="6350" anchor="ctr"/>
                </a:tc>
                <a:extLst>
                  <a:ext uri="{0D108BD9-81ED-4DB2-BD59-A6C34878D82A}">
                    <a16:rowId xmlns:a16="http://schemas.microsoft.com/office/drawing/2014/main" val="10000"/>
                  </a:ext>
                </a:extLst>
              </a:tr>
              <a:tr h="346710">
                <a:tc>
                  <a:txBody>
                    <a:bodyPr/>
                    <a:lstStyle/>
                    <a:p>
                      <a:pPr algn="ctr">
                        <a:lnSpc>
                          <a:spcPct val="120000"/>
                        </a:lnSpc>
                        <a:spcBef>
                          <a:spcPct val="0"/>
                        </a:spcBef>
                        <a:spcAft>
                          <a:spcPts val="0"/>
                        </a:spcAft>
                      </a:pPr>
                      <a:r>
                        <a:rPr lang="zh-CN" sz="1600"/>
                        <a:t>血管堵塞程度</a:t>
                      </a:r>
                      <a:r>
                        <a:rPr lang="en-US" altLang="zh-CN" sz="1600"/>
                        <a:t>_0</a:t>
                      </a:r>
                    </a:p>
                  </a:txBody>
                  <a:tcPr marL="25400" marR="25400" marT="6350" marB="6350" anchor="ctr"/>
                </a:tc>
                <a:tc>
                  <a:txBody>
                    <a:bodyPr/>
                    <a:lstStyle/>
                    <a:p>
                      <a:pPr algn="ctr">
                        <a:lnSpc>
                          <a:spcPct val="120000"/>
                        </a:lnSpc>
                        <a:spcBef>
                          <a:spcPct val="0"/>
                        </a:spcBef>
                        <a:spcAft>
                          <a:spcPts val="0"/>
                        </a:spcAft>
                      </a:pPr>
                      <a:r>
                        <a:rPr lang="en-US" altLang="zh-CN" sz="1600"/>
                        <a:t>-1.5465</a:t>
                      </a:r>
                    </a:p>
                  </a:txBody>
                  <a:tcPr marL="25400" marR="25400" marT="6350" marB="6350" anchor="ctr"/>
                </a:tc>
                <a:extLst>
                  <a:ext uri="{0D108BD9-81ED-4DB2-BD59-A6C34878D82A}">
                    <a16:rowId xmlns:a16="http://schemas.microsoft.com/office/drawing/2014/main" val="10001"/>
                  </a:ext>
                </a:extLst>
              </a:tr>
              <a:tr h="347345">
                <a:tc>
                  <a:txBody>
                    <a:bodyPr/>
                    <a:lstStyle/>
                    <a:p>
                      <a:pPr algn="ctr">
                        <a:lnSpc>
                          <a:spcPct val="120000"/>
                        </a:lnSpc>
                        <a:spcBef>
                          <a:spcPct val="0"/>
                        </a:spcBef>
                        <a:spcAft>
                          <a:spcPts val="0"/>
                        </a:spcAft>
                      </a:pPr>
                      <a:r>
                        <a:rPr lang="zh-CN" sz="1600"/>
                        <a:t>胸痛类型</a:t>
                      </a:r>
                      <a:r>
                        <a:rPr lang="en-US" altLang="zh-CN" sz="1600"/>
                        <a:t>_4</a:t>
                      </a:r>
                    </a:p>
                  </a:txBody>
                  <a:tcPr marL="25400" marR="25400" marT="6350" marB="6350" anchor="ctr"/>
                </a:tc>
                <a:tc>
                  <a:txBody>
                    <a:bodyPr/>
                    <a:lstStyle/>
                    <a:p>
                      <a:pPr algn="ctr">
                        <a:lnSpc>
                          <a:spcPct val="120000"/>
                        </a:lnSpc>
                        <a:spcBef>
                          <a:spcPct val="0"/>
                        </a:spcBef>
                        <a:spcAft>
                          <a:spcPts val="0"/>
                        </a:spcAft>
                      </a:pPr>
                      <a:r>
                        <a:rPr lang="en-US" altLang="zh-CN" sz="1600"/>
                        <a:t>1.0293</a:t>
                      </a:r>
                    </a:p>
                  </a:txBody>
                  <a:tcPr marL="25400" marR="25400" marT="6350" marB="6350" anchor="ctr"/>
                </a:tc>
                <a:extLst>
                  <a:ext uri="{0D108BD9-81ED-4DB2-BD59-A6C34878D82A}">
                    <a16:rowId xmlns:a16="http://schemas.microsoft.com/office/drawing/2014/main" val="10002"/>
                  </a:ext>
                </a:extLst>
              </a:tr>
              <a:tr h="347345">
                <a:tc>
                  <a:txBody>
                    <a:bodyPr/>
                    <a:lstStyle/>
                    <a:p>
                      <a:pPr algn="ctr">
                        <a:lnSpc>
                          <a:spcPct val="120000"/>
                        </a:lnSpc>
                        <a:spcBef>
                          <a:spcPct val="0"/>
                        </a:spcBef>
                        <a:spcAft>
                          <a:spcPts val="0"/>
                        </a:spcAft>
                      </a:pPr>
                      <a:r>
                        <a:rPr lang="zh-CN" sz="1600"/>
                        <a:t>血管堵塞程度</a:t>
                      </a:r>
                      <a:r>
                        <a:rPr lang="en-US" altLang="zh-CN" sz="1600"/>
                        <a:t>_3</a:t>
                      </a:r>
                    </a:p>
                  </a:txBody>
                  <a:tcPr marL="25400" marR="25400" marT="6350" marB="6350" anchor="ctr"/>
                </a:tc>
                <a:tc>
                  <a:txBody>
                    <a:bodyPr/>
                    <a:lstStyle/>
                    <a:p>
                      <a:pPr algn="ctr">
                        <a:lnSpc>
                          <a:spcPct val="120000"/>
                        </a:lnSpc>
                        <a:spcBef>
                          <a:spcPct val="0"/>
                        </a:spcBef>
                        <a:spcAft>
                          <a:spcPts val="0"/>
                        </a:spcAft>
                      </a:pPr>
                      <a:r>
                        <a:rPr lang="en-US" altLang="zh-CN" sz="1600"/>
                        <a:t>1.0110</a:t>
                      </a:r>
                    </a:p>
                  </a:txBody>
                  <a:tcPr marL="25400" marR="25400" marT="6350" marB="6350" anchor="ctr"/>
                </a:tc>
                <a:extLst>
                  <a:ext uri="{0D108BD9-81ED-4DB2-BD59-A6C34878D82A}">
                    <a16:rowId xmlns:a16="http://schemas.microsoft.com/office/drawing/2014/main" val="10003"/>
                  </a:ext>
                </a:extLst>
              </a:tr>
              <a:tr h="346075">
                <a:tc>
                  <a:txBody>
                    <a:bodyPr/>
                    <a:lstStyle/>
                    <a:p>
                      <a:pPr algn="ctr">
                        <a:lnSpc>
                          <a:spcPct val="120000"/>
                        </a:lnSpc>
                        <a:spcBef>
                          <a:spcPct val="0"/>
                        </a:spcBef>
                        <a:spcAft>
                          <a:spcPts val="0"/>
                        </a:spcAft>
                      </a:pPr>
                      <a:r>
                        <a:rPr lang="zh-CN" sz="1600"/>
                        <a:t>铊显像结果</a:t>
                      </a:r>
                      <a:r>
                        <a:rPr lang="en-US" altLang="zh-CN" sz="1600"/>
                        <a:t>_7</a:t>
                      </a:r>
                    </a:p>
                  </a:txBody>
                  <a:tcPr marL="25400" marR="25400" marT="6350" marB="6350" anchor="ctr"/>
                </a:tc>
                <a:tc>
                  <a:txBody>
                    <a:bodyPr/>
                    <a:lstStyle/>
                    <a:p>
                      <a:pPr algn="ctr">
                        <a:lnSpc>
                          <a:spcPct val="120000"/>
                        </a:lnSpc>
                        <a:spcBef>
                          <a:spcPct val="0"/>
                        </a:spcBef>
                        <a:spcAft>
                          <a:spcPts val="0"/>
                        </a:spcAft>
                      </a:pPr>
                      <a:r>
                        <a:rPr lang="en-US" altLang="zh-CN" sz="1600"/>
                        <a:t>0.9922</a:t>
                      </a:r>
                    </a:p>
                  </a:txBody>
                  <a:tcPr marL="25400" marR="25400" marT="6350" marB="6350" anchor="ctr"/>
                </a:tc>
                <a:extLst>
                  <a:ext uri="{0D108BD9-81ED-4DB2-BD59-A6C34878D82A}">
                    <a16:rowId xmlns:a16="http://schemas.microsoft.com/office/drawing/2014/main" val="10004"/>
                  </a:ext>
                </a:extLst>
              </a:tr>
              <a:tr h="357505">
                <a:tc>
                  <a:txBody>
                    <a:bodyPr/>
                    <a:lstStyle/>
                    <a:p>
                      <a:pPr algn="ctr">
                        <a:lnSpc>
                          <a:spcPct val="120000"/>
                        </a:lnSpc>
                        <a:spcBef>
                          <a:spcPct val="0"/>
                        </a:spcBef>
                        <a:spcAft>
                          <a:spcPts val="0"/>
                        </a:spcAft>
                      </a:pPr>
                      <a:r>
                        <a:rPr lang="zh-CN" sz="1600"/>
                        <a:t>铊显像结果</a:t>
                      </a:r>
                      <a:r>
                        <a:rPr lang="en-US" altLang="zh-CN" sz="1600"/>
                        <a:t>_3</a:t>
                      </a:r>
                    </a:p>
                  </a:txBody>
                  <a:tcPr marL="25400" marR="25400" marT="6350" marB="6350" anchor="ctr"/>
                </a:tc>
                <a:tc>
                  <a:txBody>
                    <a:bodyPr/>
                    <a:lstStyle/>
                    <a:p>
                      <a:pPr algn="ctr">
                        <a:lnSpc>
                          <a:spcPct val="120000"/>
                        </a:lnSpc>
                        <a:spcBef>
                          <a:spcPct val="0"/>
                        </a:spcBef>
                        <a:spcAft>
                          <a:spcPts val="0"/>
                        </a:spcAft>
                      </a:pPr>
                      <a:r>
                        <a:rPr lang="en-US" altLang="zh-CN" sz="1600"/>
                        <a:t>-0.9073</a:t>
                      </a:r>
                    </a:p>
                  </a:txBody>
                  <a:tcPr marL="25400" marR="25400" marT="6350" marB="6350" anchor="ctr"/>
                </a:tc>
                <a:extLst>
                  <a:ext uri="{0D108BD9-81ED-4DB2-BD59-A6C34878D82A}">
                    <a16:rowId xmlns:a16="http://schemas.microsoft.com/office/drawing/2014/main" val="10005"/>
                  </a:ext>
                </a:extLst>
              </a:tr>
              <a:tr h="347345">
                <a:tc>
                  <a:txBody>
                    <a:bodyPr/>
                    <a:lstStyle/>
                    <a:p>
                      <a:pPr algn="ctr">
                        <a:lnSpc>
                          <a:spcPct val="120000"/>
                        </a:lnSpc>
                        <a:spcBef>
                          <a:spcPct val="0"/>
                        </a:spcBef>
                        <a:spcAft>
                          <a:spcPts val="0"/>
                        </a:spcAft>
                      </a:pPr>
                      <a:r>
                        <a:rPr lang="en-US" altLang="zh-CN" sz="1600"/>
                        <a:t>ST</a:t>
                      </a:r>
                      <a:r>
                        <a:rPr lang="zh-CN" sz="1600"/>
                        <a:t>段斜率类型</a:t>
                      </a:r>
                      <a:r>
                        <a:rPr lang="en-US" altLang="zh-CN" sz="1600"/>
                        <a:t>_2</a:t>
                      </a:r>
                    </a:p>
                  </a:txBody>
                  <a:tcPr marL="25400" marR="25400" marT="6350" marB="6350" anchor="ctr"/>
                </a:tc>
                <a:tc>
                  <a:txBody>
                    <a:bodyPr/>
                    <a:lstStyle/>
                    <a:p>
                      <a:pPr algn="ctr">
                        <a:lnSpc>
                          <a:spcPct val="120000"/>
                        </a:lnSpc>
                        <a:spcBef>
                          <a:spcPct val="0"/>
                        </a:spcBef>
                        <a:spcAft>
                          <a:spcPts val="0"/>
                        </a:spcAft>
                      </a:pPr>
                      <a:r>
                        <a:rPr lang="en-US" altLang="zh-CN" sz="1600"/>
                        <a:t>0.6636</a:t>
                      </a:r>
                    </a:p>
                  </a:txBody>
                  <a:tcPr marL="25400" marR="25400" marT="6350" marB="6350" anchor="ctr"/>
                </a:tc>
                <a:extLst>
                  <a:ext uri="{0D108BD9-81ED-4DB2-BD59-A6C34878D82A}">
                    <a16:rowId xmlns:a16="http://schemas.microsoft.com/office/drawing/2014/main" val="10006"/>
                  </a:ext>
                </a:extLst>
              </a:tr>
              <a:tr h="346075">
                <a:tc>
                  <a:txBody>
                    <a:bodyPr/>
                    <a:lstStyle/>
                    <a:p>
                      <a:pPr algn="ctr">
                        <a:lnSpc>
                          <a:spcPct val="120000"/>
                        </a:lnSpc>
                        <a:spcBef>
                          <a:spcPct val="0"/>
                        </a:spcBef>
                        <a:spcAft>
                          <a:spcPts val="0"/>
                        </a:spcAft>
                      </a:pPr>
                      <a:r>
                        <a:rPr lang="zh-CN" sz="1600"/>
                        <a:t>因子得分</a:t>
                      </a:r>
                      <a:r>
                        <a:rPr lang="en-US" altLang="zh-CN" sz="1600"/>
                        <a:t>2</a:t>
                      </a:r>
                    </a:p>
                  </a:txBody>
                  <a:tcPr marL="25400" marR="25400" marT="6350" marB="6350" anchor="ctr"/>
                </a:tc>
                <a:tc>
                  <a:txBody>
                    <a:bodyPr/>
                    <a:lstStyle/>
                    <a:p>
                      <a:pPr algn="ctr">
                        <a:lnSpc>
                          <a:spcPct val="120000"/>
                        </a:lnSpc>
                        <a:spcBef>
                          <a:spcPct val="0"/>
                        </a:spcBef>
                        <a:spcAft>
                          <a:spcPts val="0"/>
                        </a:spcAft>
                      </a:pPr>
                      <a:r>
                        <a:rPr lang="en-US" altLang="zh-CN" sz="1600"/>
                        <a:t>0.4545</a:t>
                      </a:r>
                    </a:p>
                  </a:txBody>
                  <a:tcPr marL="25400" marR="25400" marT="6350" marB="6350" anchor="ctr"/>
                </a:tc>
                <a:extLst>
                  <a:ext uri="{0D108BD9-81ED-4DB2-BD59-A6C34878D82A}">
                    <a16:rowId xmlns:a16="http://schemas.microsoft.com/office/drawing/2014/main" val="10007"/>
                  </a:ext>
                </a:extLst>
              </a:tr>
              <a:tr h="347345">
                <a:tc>
                  <a:txBody>
                    <a:bodyPr/>
                    <a:lstStyle/>
                    <a:p>
                      <a:pPr algn="ctr">
                        <a:lnSpc>
                          <a:spcPct val="120000"/>
                        </a:lnSpc>
                        <a:spcBef>
                          <a:spcPct val="0"/>
                        </a:spcBef>
                        <a:spcAft>
                          <a:spcPts val="0"/>
                        </a:spcAft>
                      </a:pPr>
                      <a:r>
                        <a:rPr lang="zh-CN" sz="1600"/>
                        <a:t>胸痛类型</a:t>
                      </a:r>
                      <a:r>
                        <a:rPr lang="en-US" altLang="zh-CN" sz="1600"/>
                        <a:t>_1</a:t>
                      </a:r>
                    </a:p>
                  </a:txBody>
                  <a:tcPr marL="25400" marR="25400" marT="6350" marB="6350" anchor="ctr"/>
                </a:tc>
                <a:tc>
                  <a:txBody>
                    <a:bodyPr/>
                    <a:lstStyle/>
                    <a:p>
                      <a:pPr algn="ctr">
                        <a:lnSpc>
                          <a:spcPct val="120000"/>
                        </a:lnSpc>
                        <a:spcBef>
                          <a:spcPct val="0"/>
                        </a:spcBef>
                        <a:spcAft>
                          <a:spcPts val="0"/>
                        </a:spcAft>
                      </a:pPr>
                      <a:r>
                        <a:rPr lang="en-US" altLang="zh-CN" sz="1600"/>
                        <a:t>-0.4479</a:t>
                      </a:r>
                    </a:p>
                  </a:txBody>
                  <a:tcPr marL="25400" marR="25400" marT="6350" marB="6350" anchor="ctr"/>
                </a:tc>
                <a:extLst>
                  <a:ext uri="{0D108BD9-81ED-4DB2-BD59-A6C34878D82A}">
                    <a16:rowId xmlns:a16="http://schemas.microsoft.com/office/drawing/2014/main" val="10008"/>
                  </a:ext>
                </a:extLst>
              </a:tr>
              <a:tr h="347345">
                <a:tc>
                  <a:txBody>
                    <a:bodyPr/>
                    <a:lstStyle/>
                    <a:p>
                      <a:pPr algn="ctr">
                        <a:lnSpc>
                          <a:spcPct val="120000"/>
                        </a:lnSpc>
                        <a:spcBef>
                          <a:spcPct val="0"/>
                        </a:spcBef>
                        <a:spcAft>
                          <a:spcPts val="0"/>
                        </a:spcAft>
                      </a:pPr>
                      <a:r>
                        <a:rPr lang="zh-CN" sz="1600"/>
                        <a:t>血管堵塞程度</a:t>
                      </a:r>
                      <a:r>
                        <a:rPr lang="en-US" altLang="zh-CN" sz="1600"/>
                        <a:t>_2</a:t>
                      </a:r>
                    </a:p>
                  </a:txBody>
                  <a:tcPr marL="25400" marR="25400" marT="6350" marB="6350" anchor="ctr"/>
                </a:tc>
                <a:tc>
                  <a:txBody>
                    <a:bodyPr/>
                    <a:lstStyle/>
                    <a:p>
                      <a:pPr algn="ctr">
                        <a:lnSpc>
                          <a:spcPct val="120000"/>
                        </a:lnSpc>
                        <a:spcBef>
                          <a:spcPct val="0"/>
                        </a:spcBef>
                        <a:spcAft>
                          <a:spcPts val="0"/>
                        </a:spcAft>
                      </a:pPr>
                      <a:r>
                        <a:rPr lang="en-US" altLang="zh-CN" sz="1600"/>
                        <a:t>0.4133</a:t>
                      </a:r>
                    </a:p>
                  </a:txBody>
                  <a:tcPr marL="25400" marR="25400" marT="6350" marB="6350" anchor="ctr"/>
                </a:tc>
                <a:extLst>
                  <a:ext uri="{0D108BD9-81ED-4DB2-BD59-A6C34878D82A}">
                    <a16:rowId xmlns:a16="http://schemas.microsoft.com/office/drawing/2014/main" val="10009"/>
                  </a:ext>
                </a:extLst>
              </a:tr>
              <a:tr h="347345">
                <a:tc>
                  <a:txBody>
                    <a:bodyPr/>
                    <a:lstStyle/>
                    <a:p>
                      <a:pPr algn="ctr">
                        <a:lnSpc>
                          <a:spcPct val="120000"/>
                        </a:lnSpc>
                        <a:spcBef>
                          <a:spcPct val="0"/>
                        </a:spcBef>
                        <a:spcAft>
                          <a:spcPts val="0"/>
                        </a:spcAft>
                      </a:pPr>
                      <a:r>
                        <a:rPr lang="zh-CN" sz="1600"/>
                        <a:t>因子得分</a:t>
                      </a:r>
                      <a:r>
                        <a:rPr lang="en-US" altLang="zh-CN" sz="1600"/>
                        <a:t>1</a:t>
                      </a:r>
                    </a:p>
                  </a:txBody>
                  <a:tcPr marL="25400" marR="25400" marT="6350" marB="6350" anchor="ctr"/>
                </a:tc>
                <a:tc>
                  <a:txBody>
                    <a:bodyPr/>
                    <a:lstStyle/>
                    <a:p>
                      <a:pPr algn="ctr">
                        <a:lnSpc>
                          <a:spcPct val="120000"/>
                        </a:lnSpc>
                        <a:spcBef>
                          <a:spcPct val="0"/>
                        </a:spcBef>
                        <a:spcAft>
                          <a:spcPts val="0"/>
                        </a:spcAft>
                      </a:pPr>
                      <a:r>
                        <a:rPr lang="en-US" altLang="zh-CN" sz="1600"/>
                        <a:t>0.3749</a:t>
                      </a:r>
                    </a:p>
                  </a:txBody>
                  <a:tcPr marL="25400" marR="25400" marT="6350" marB="6350" anchor="ctr"/>
                </a:tc>
                <a:extLst>
                  <a:ext uri="{0D108BD9-81ED-4DB2-BD59-A6C34878D82A}">
                    <a16:rowId xmlns:a16="http://schemas.microsoft.com/office/drawing/2014/main" val="10010"/>
                  </a:ext>
                </a:extLst>
              </a:tr>
              <a:tr h="346075">
                <a:tc>
                  <a:txBody>
                    <a:bodyPr/>
                    <a:lstStyle/>
                    <a:p>
                      <a:pPr algn="ctr">
                        <a:lnSpc>
                          <a:spcPct val="120000"/>
                        </a:lnSpc>
                        <a:spcBef>
                          <a:spcPct val="0"/>
                        </a:spcBef>
                        <a:spcAft>
                          <a:spcPts val="0"/>
                        </a:spcAft>
                      </a:pPr>
                      <a:r>
                        <a:rPr lang="zh-CN" sz="1600"/>
                        <a:t>胸痛类型</a:t>
                      </a:r>
                      <a:r>
                        <a:rPr lang="en-US" altLang="zh-CN" sz="1600"/>
                        <a:t>_2</a:t>
                      </a:r>
                    </a:p>
                  </a:txBody>
                  <a:tcPr marL="25400" marR="25400" marT="6350" marB="6350" anchor="ctr"/>
                </a:tc>
                <a:tc>
                  <a:txBody>
                    <a:bodyPr/>
                    <a:lstStyle/>
                    <a:p>
                      <a:pPr algn="ctr">
                        <a:lnSpc>
                          <a:spcPct val="120000"/>
                        </a:lnSpc>
                        <a:spcBef>
                          <a:spcPct val="0"/>
                        </a:spcBef>
                        <a:spcAft>
                          <a:spcPts val="0"/>
                        </a:spcAft>
                      </a:pPr>
                      <a:r>
                        <a:rPr lang="en-US" altLang="zh-CN" sz="1600"/>
                        <a:t>-0.3533</a:t>
                      </a:r>
                    </a:p>
                  </a:txBody>
                  <a:tcPr marL="25400" marR="25400" marT="6350" marB="6350" anchor="ctr"/>
                </a:tc>
                <a:extLst>
                  <a:ext uri="{0D108BD9-81ED-4DB2-BD59-A6C34878D82A}">
                    <a16:rowId xmlns:a16="http://schemas.microsoft.com/office/drawing/2014/main" val="10011"/>
                  </a:ext>
                </a:extLst>
              </a:tr>
              <a:tr h="347345">
                <a:tc>
                  <a:txBody>
                    <a:bodyPr/>
                    <a:lstStyle/>
                    <a:p>
                      <a:pPr algn="ctr">
                        <a:lnSpc>
                          <a:spcPct val="120000"/>
                        </a:lnSpc>
                        <a:spcBef>
                          <a:spcPct val="0"/>
                        </a:spcBef>
                        <a:spcAft>
                          <a:spcPts val="0"/>
                        </a:spcAft>
                      </a:pPr>
                      <a:r>
                        <a:rPr lang="en-US" altLang="zh-CN" sz="1600"/>
                        <a:t>ST</a:t>
                      </a:r>
                      <a:r>
                        <a:rPr lang="zh-CN" sz="1600"/>
                        <a:t>段斜率类型</a:t>
                      </a:r>
                      <a:r>
                        <a:rPr lang="en-US" altLang="zh-CN" sz="1600"/>
                        <a:t>_3</a:t>
                      </a:r>
                    </a:p>
                  </a:txBody>
                  <a:tcPr marL="25400" marR="25400" marT="6350" marB="6350" anchor="ctr"/>
                </a:tc>
                <a:tc>
                  <a:txBody>
                    <a:bodyPr/>
                    <a:lstStyle/>
                    <a:p>
                      <a:pPr algn="ctr">
                        <a:lnSpc>
                          <a:spcPct val="120000"/>
                        </a:lnSpc>
                        <a:spcBef>
                          <a:spcPct val="0"/>
                        </a:spcBef>
                        <a:spcAft>
                          <a:spcPts val="0"/>
                        </a:spcAft>
                      </a:pPr>
                      <a:r>
                        <a:rPr lang="en-US" altLang="zh-CN" sz="1600"/>
                        <a:t>-0.3455</a:t>
                      </a:r>
                    </a:p>
                  </a:txBody>
                  <a:tcPr marL="25400" marR="25400" marT="6350" marB="6350" anchor="ctr"/>
                </a:tc>
                <a:extLst>
                  <a:ext uri="{0D108BD9-81ED-4DB2-BD59-A6C34878D82A}">
                    <a16:rowId xmlns:a16="http://schemas.microsoft.com/office/drawing/2014/main" val="10012"/>
                  </a:ext>
                </a:extLst>
              </a:tr>
            </a:tbl>
          </a:graphicData>
        </a:graphic>
      </p:graphicFrame>
      <p:sp>
        <p:nvSpPr>
          <p:cNvPr id="8" name="文本框 7"/>
          <p:cNvSpPr txBox="1"/>
          <p:nvPr/>
        </p:nvSpPr>
        <p:spPr>
          <a:xfrm>
            <a:off x="1372870" y="3754120"/>
            <a:ext cx="8172450" cy="598170"/>
          </a:xfrm>
          <a:prstGeom prst="rect">
            <a:avLst/>
          </a:prstGeom>
        </p:spPr>
        <p:txBody>
          <a:bodyPr>
            <a:noAutofit/>
          </a:bodyPr>
          <a:lstStyle/>
          <a:p>
            <a:pPr defTabSz="266700"/>
            <a:r>
              <a:rPr lang="en-US" altLang="zh-CN" sz="2800">
                <a:latin typeface="Times New Roman" panose="02020603050405020304"/>
                <a:ea typeface="宋体" panose="02010600030101010101" pitchFamily="2" charset="-122"/>
              </a:rPr>
              <a:t>Logit_B</a:t>
            </a:r>
            <a:r>
              <a:rPr lang="zh-CN" altLang="en-US" sz="2800">
                <a:latin typeface="宋体" panose="02010600030101010101" pitchFamily="2" charset="-122"/>
                <a:ea typeface="宋体" panose="02010600030101010101" pitchFamily="2" charset="-122"/>
              </a:rPr>
              <a:t>（因子</a:t>
            </a:r>
            <a:r>
              <a:rPr lang="en-US" altLang="zh-CN" sz="2800">
                <a:latin typeface="Times New Roman" panose="02020603050405020304"/>
                <a:ea typeface="宋体" panose="02010600030101010101" pitchFamily="2" charset="-122"/>
              </a:rPr>
              <a:t>+</a:t>
            </a:r>
            <a:r>
              <a:rPr lang="zh-CN" altLang="en-US" sz="2800">
                <a:latin typeface="宋体" panose="02010600030101010101" pitchFamily="2" charset="-122"/>
                <a:ea typeface="宋体" panose="02010600030101010101" pitchFamily="2" charset="-122"/>
              </a:rPr>
              <a:t>离散）系数</a:t>
            </a:r>
            <a:r>
              <a:rPr lang="en-US" altLang="zh-CN" sz="2800">
                <a:latin typeface="Times New Roman" panose="02020603050405020304"/>
                <a:ea typeface="宋体" panose="02010600030101010101" pitchFamily="2" charset="-122"/>
              </a:rPr>
              <a:t>Top</a:t>
            </a:r>
            <a:r>
              <a:rPr lang="zh-CN" altLang="en-US" sz="2800">
                <a:latin typeface="宋体" panose="02010600030101010101" pitchFamily="2" charset="-122"/>
                <a:ea typeface="宋体" panose="02010600030101010101" pitchFamily="2" charset="-122"/>
              </a:rPr>
              <a:t>（展示前</a:t>
            </a:r>
            <a:r>
              <a:rPr lang="en-US" altLang="zh-CN" sz="2800">
                <a:latin typeface="Times New Roman" panose="02020603050405020304"/>
                <a:ea typeface="宋体" panose="02010600030101010101" pitchFamily="2" charset="-122"/>
              </a:rPr>
              <a:t>12</a:t>
            </a:r>
            <a:r>
              <a:rPr lang="zh-CN" altLang="en-US" sz="2800">
                <a:latin typeface="宋体" panose="02010600030101010101" pitchFamily="2" charset="-122"/>
                <a:ea typeface="宋体" panose="02010600030101010101" pitchFamily="2" charset="-122"/>
              </a:rPr>
              <a:t>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 124"/>
          <p:cNvSpPr/>
          <p:nvPr/>
        </p:nvSpPr>
        <p:spPr>
          <a:xfrm>
            <a:off x="0" y="0"/>
            <a:ext cx="17475200" cy="9753600"/>
          </a:xfrm>
          <a:prstGeom prst="rect">
            <a:avLst/>
          </a:prstGeom>
          <a:solidFill>
            <a:srgbClr val="EEF2F6">
              <a:alpha val="100000"/>
            </a:srgbClr>
          </a:solidFill>
          <a:ln w="0" cap="flat">
            <a:noFill/>
            <a:prstDash val="solid"/>
            <a:miter lim="0"/>
          </a:ln>
        </p:spPr>
        <p:txBody>
          <a:bodyPr rtlCol="0"/>
          <a:lstStyle/>
          <a:p>
            <a:pPr algn="ctr"/>
            <a:endParaRPr lang="zh-CN" altLang="en-US"/>
          </a:p>
        </p:txBody>
      </p:sp>
      <p:sp>
        <p:nvSpPr>
          <p:cNvPr id="126" name="textbox 126"/>
          <p:cNvSpPr/>
          <p:nvPr/>
        </p:nvSpPr>
        <p:spPr>
          <a:xfrm>
            <a:off x="1020968" y="1073022"/>
            <a:ext cx="15431769" cy="2402204"/>
          </a:xfrm>
          <a:prstGeom prst="rect">
            <a:avLst/>
          </a:prstGeom>
          <a:noFill/>
          <a:ln w="0" cap="flat">
            <a:noFill/>
            <a:prstDash val="solid"/>
            <a:miter lim="0"/>
          </a:ln>
        </p:spPr>
        <p:txBody>
          <a:bodyPr vert="horz" wrap="square" lIns="0" tIns="0" rIns="0" bIns="0"/>
          <a:lstStyle/>
          <a:p>
            <a:pPr algn="l" rtl="0" eaLnBrk="0">
              <a:lnSpc>
                <a:spcPct val="75000"/>
              </a:lnSpc>
            </a:pPr>
            <a:endParaRPr sz="100" dirty="0">
              <a:latin typeface="Arial" panose="020B0604020202020204"/>
              <a:ea typeface="Arial" panose="020B0604020202020204"/>
              <a:cs typeface="Arial" panose="020B0604020202020204"/>
            </a:endParaRPr>
          </a:p>
          <a:p>
            <a:pPr marL="15875" algn="l" rtl="0" eaLnBrk="0">
              <a:lnSpc>
                <a:spcPct val="95000"/>
              </a:lnSpc>
            </a:pPr>
            <a:r>
              <a:rPr sz="4600" b="1" kern="0" spc="150" dirty="0">
                <a:solidFill>
                  <a:srgbClr val="000000">
                    <a:alpha val="100000"/>
                  </a:srgbClr>
                </a:solidFill>
                <a:latin typeface="黑体" panose="02010609060101010101" charset="-122"/>
                <a:ea typeface="黑体" panose="02010609060101010101" charset="-122"/>
                <a:cs typeface="黑体" panose="02010609060101010101" charset="-122"/>
              </a:rPr>
              <a:t>09/模型(二):线性判别分析</a:t>
            </a:r>
            <a:r>
              <a:rPr sz="4600" b="1" kern="0" spc="1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4600" b="1"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LDA</a:t>
            </a:r>
            <a:r>
              <a:rPr sz="4600" b="1" kern="0" spc="1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4600" kern="0" spc="15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4600" b="1" kern="0" spc="150" dirty="0">
                <a:solidFill>
                  <a:srgbClr val="000000">
                    <a:alpha val="100000"/>
                  </a:srgbClr>
                </a:solidFill>
                <a:latin typeface="黑体" panose="02010609060101010101" charset="-122"/>
                <a:ea typeface="黑体" panose="02010609060101010101" charset="-122"/>
                <a:cs typeface="黑体" panose="02010609060101010101" charset="-122"/>
              </a:rPr>
              <a:t>结果</a:t>
            </a:r>
            <a:endParaRPr sz="4600" dirty="0">
              <a:latin typeface="黑体" panose="02010609060101010101" charset="-122"/>
              <a:ea typeface="黑体" panose="02010609060101010101" charset="-122"/>
              <a:cs typeface="黑体" panose="02010609060101010101" charset="-122"/>
            </a:endParaRPr>
          </a:p>
          <a:p>
            <a:pPr algn="l" rtl="0" eaLnBrk="0">
              <a:lnSpc>
                <a:spcPct val="142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marL="69215" algn="l" rtl="0" eaLnBrk="0">
              <a:lnSpc>
                <a:spcPct val="92000"/>
              </a:lnSpc>
              <a:spcBef>
                <a:spcPts val="815"/>
              </a:spcBef>
            </a:pPr>
            <a:r>
              <a:rPr sz="2700" b="1" kern="0" spc="30" dirty="0">
                <a:solidFill>
                  <a:srgbClr val="000000">
                    <a:alpha val="100000"/>
                  </a:srgbClr>
                </a:solidFill>
                <a:latin typeface="黑体" panose="02010609060101010101" charset="-122"/>
                <a:ea typeface="黑体" panose="02010609060101010101" charset="-122"/>
                <a:cs typeface="黑体" panose="02010609060101010101" charset="-122"/>
              </a:rPr>
              <a:t>目标：</a:t>
            </a:r>
            <a:r>
              <a:rPr sz="2700" kern="0" spc="30" dirty="0">
                <a:solidFill>
                  <a:srgbClr val="000000">
                    <a:alpha val="100000"/>
                  </a:srgbClr>
                </a:solidFill>
                <a:latin typeface="黑体" panose="02010609060101010101" charset="-122"/>
                <a:ea typeface="黑体" panose="02010609060101010101" charset="-122"/>
                <a:cs typeface="黑体" panose="02010609060101010101" charset="-122"/>
              </a:rPr>
              <a:t>使用另一种经典的线性</a:t>
            </a:r>
            <a:r>
              <a:rPr sz="2700" kern="0" spc="20" dirty="0">
                <a:solidFill>
                  <a:srgbClr val="000000">
                    <a:alpha val="100000"/>
                  </a:srgbClr>
                </a:solidFill>
                <a:latin typeface="黑体" panose="02010609060101010101" charset="-122"/>
                <a:ea typeface="黑体" panose="02010609060101010101" charset="-122"/>
                <a:cs typeface="黑体" panose="02010609060101010101" charset="-122"/>
              </a:rPr>
              <a:t>分类器进行验证，以检验结论的稳健性。</a:t>
            </a:r>
            <a:endParaRPr sz="2700" dirty="0">
              <a:latin typeface="黑体" panose="02010609060101010101" charset="-122"/>
              <a:ea typeface="黑体" panose="02010609060101010101" charset="-122"/>
              <a:cs typeface="黑体" panose="02010609060101010101" charset="-122"/>
            </a:endParaRPr>
          </a:p>
          <a:p>
            <a:pPr algn="l" rtl="0" eaLnBrk="0">
              <a:lnSpc>
                <a:spcPct val="147000"/>
              </a:lnSpc>
            </a:pPr>
            <a:endParaRPr sz="1000" dirty="0">
              <a:latin typeface="Arial" panose="020B0604020202020204"/>
              <a:ea typeface="Arial" panose="020B0604020202020204"/>
              <a:cs typeface="Arial" panose="020B0604020202020204"/>
            </a:endParaRPr>
          </a:p>
          <a:p>
            <a:pPr algn="l" rtl="0" eaLnBrk="0">
              <a:lnSpc>
                <a:spcPct val="113000"/>
              </a:lnSpc>
            </a:pPr>
            <a:endParaRPr sz="600" dirty="0">
              <a:latin typeface="Arial" panose="020B0604020202020204"/>
              <a:ea typeface="Arial" panose="020B0604020202020204"/>
              <a:cs typeface="Arial" panose="020B0604020202020204"/>
            </a:endParaRPr>
          </a:p>
          <a:p>
            <a:pPr marL="12700" algn="l" rtl="0" eaLnBrk="0">
              <a:lnSpc>
                <a:spcPts val="3680"/>
              </a:lnSpc>
              <a:spcBef>
                <a:spcPts val="5"/>
              </a:spcBef>
            </a:pPr>
            <a:r>
              <a:rPr sz="2700" b="1" kern="0" spc="60" dirty="0">
                <a:solidFill>
                  <a:srgbClr val="000000">
                    <a:alpha val="100000"/>
                  </a:srgbClr>
                </a:solidFill>
                <a:latin typeface="黑体" panose="02010609060101010101" charset="-122"/>
                <a:ea typeface="黑体" panose="02010609060101010101" charset="-122"/>
                <a:cs typeface="黑体" panose="02010609060101010101" charset="-122"/>
              </a:rPr>
              <a:t>结果：</a:t>
            </a:r>
            <a:r>
              <a:rPr sz="2700" kern="0" spc="0" dirty="0">
                <a:solidFill>
                  <a:srgbClr val="000000">
                    <a:alpha val="100000"/>
                  </a:srgbClr>
                </a:solidFill>
                <a:latin typeface="Arial" panose="020B0604020202020204"/>
                <a:ea typeface="Arial" panose="020B0604020202020204"/>
                <a:cs typeface="Arial" panose="020B0604020202020204"/>
              </a:rPr>
              <a:t>LDA</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的结果与</a:t>
            </a:r>
            <a:r>
              <a:rPr sz="2700" kern="0" spc="0" dirty="0">
                <a:solidFill>
                  <a:srgbClr val="000000">
                    <a:alpha val="100000"/>
                  </a:srgbClr>
                </a:solidFill>
                <a:latin typeface="Arial" panose="020B0604020202020204"/>
                <a:ea typeface="Arial" panose="020B0604020202020204"/>
                <a:cs typeface="Arial" panose="020B0604020202020204"/>
              </a:rPr>
              <a:t>Logistic</a:t>
            </a:r>
            <a:r>
              <a:rPr sz="2700" kern="0" spc="490" dirty="0">
                <a:solidFill>
                  <a:srgbClr val="000000">
                    <a:alpha val="100000"/>
                  </a:srgbClr>
                </a:solidFill>
                <a:latin typeface="Arial" panose="020B0604020202020204"/>
                <a:ea typeface="Arial" panose="020B0604020202020204"/>
                <a:cs typeface="Arial" panose="020B0604020202020204"/>
              </a:rPr>
              <a:t> </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回归高度一致。方案</a:t>
            </a:r>
            <a:r>
              <a:rPr sz="2700" kern="0" spc="60" dirty="0">
                <a:solidFill>
                  <a:srgbClr val="000000">
                    <a:alpha val="100000"/>
                  </a:srgbClr>
                </a:solidFill>
                <a:latin typeface="Arial" panose="020B0604020202020204"/>
                <a:ea typeface="Arial" panose="020B0604020202020204"/>
                <a:cs typeface="Arial" panose="020B0604020202020204"/>
              </a:rPr>
              <a:t>B</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同样表现出色</a:t>
            </a:r>
            <a:r>
              <a:rPr sz="2700" kern="0" spc="-350" dirty="0">
                <a:solidFill>
                  <a:srgbClr val="000000">
                    <a:alpha val="100000"/>
                  </a:srgbClr>
                </a:solidFill>
                <a:latin typeface="黑体" panose="02010609060101010101" charset="-122"/>
                <a:ea typeface="黑体" panose="02010609060101010101" charset="-122"/>
                <a:cs typeface="黑体" panose="02010609060101010101" charset="-122"/>
              </a:rPr>
              <a:t> </a:t>
            </a:r>
            <a:r>
              <a:rPr sz="2700" kern="0" spc="60" dirty="0">
                <a:solidFill>
                  <a:srgbClr val="000000">
                    <a:alpha val="100000"/>
                  </a:srgbClr>
                </a:solidFill>
                <a:latin typeface="Arial" panose="020B0604020202020204"/>
                <a:ea typeface="Arial" panose="020B0604020202020204"/>
                <a:cs typeface="Arial" panose="020B0604020202020204"/>
              </a:rPr>
              <a:t>(</a:t>
            </a:r>
            <a:r>
              <a:rPr sz="2700" kern="0" spc="0" dirty="0">
                <a:solidFill>
                  <a:srgbClr val="000000">
                    <a:alpha val="100000"/>
                  </a:srgbClr>
                </a:solidFill>
                <a:latin typeface="Arial" panose="020B0604020202020204"/>
                <a:ea typeface="Arial" panose="020B0604020202020204"/>
                <a:cs typeface="Arial" panose="020B0604020202020204"/>
              </a:rPr>
              <a:t>AUC</a:t>
            </a:r>
            <a:r>
              <a:rPr sz="2700" kern="0" spc="60" dirty="0">
                <a:solidFill>
                  <a:srgbClr val="000000">
                    <a:alpha val="100000"/>
                  </a:srgbClr>
                </a:solidFill>
                <a:latin typeface="Arial" panose="020B0604020202020204"/>
                <a:ea typeface="Arial" panose="020B0604020202020204"/>
                <a:cs typeface="Arial" panose="020B0604020202020204"/>
              </a:rPr>
              <a:t>≈0.912),       </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再次证明了增加</a:t>
            </a:r>
            <a:endParaRPr sz="2700" dirty="0">
              <a:latin typeface="黑体" panose="02010609060101010101" charset="-122"/>
              <a:ea typeface="黑体" panose="02010609060101010101" charset="-122"/>
              <a:cs typeface="黑体" panose="02010609060101010101" charset="-122"/>
            </a:endParaRPr>
          </a:p>
        </p:txBody>
      </p:sp>
      <p:sp>
        <p:nvSpPr>
          <p:cNvPr id="136" name="textbox 136"/>
          <p:cNvSpPr/>
          <p:nvPr/>
        </p:nvSpPr>
        <p:spPr>
          <a:xfrm>
            <a:off x="1016065" y="3624455"/>
            <a:ext cx="5259070" cy="50355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3765"/>
              </a:lnSpc>
            </a:pPr>
            <a:r>
              <a:rPr sz="4100" kern="0" spc="0" baseline="13000" dirty="0">
                <a:solidFill>
                  <a:srgbClr val="000000">
                    <a:alpha val="100000"/>
                  </a:srgbClr>
                </a:solidFill>
                <a:latin typeface="黑体" panose="02010609060101010101" charset="-122"/>
                <a:ea typeface="黑体" panose="02010609060101010101" charset="-122"/>
                <a:cs typeface="黑体" panose="02010609060101010101" charset="-122"/>
              </a:rPr>
              <a:t>离散变量的有效性。</a:t>
            </a:r>
            <a:r>
              <a:rPr sz="3300" kern="0" spc="0" baseline="-17000" dirty="0">
                <a:solidFill>
                  <a:srgbClr val="000000">
                    <a:alpha val="100000"/>
                  </a:srgbClr>
                </a:solidFill>
                <a:latin typeface="黑体" panose="02010609060101010101" charset="-122"/>
                <a:ea typeface="黑体" panose="02010609060101010101" charset="-122"/>
                <a:cs typeface="黑体" panose="02010609060101010101" charset="-122"/>
              </a:rPr>
              <a:t>方案</a:t>
            </a:r>
            <a:r>
              <a:rPr sz="3300" kern="0" spc="0" baseline="-170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a:t>
            </a:r>
            <a:r>
              <a:rPr sz="21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3300" kern="0" spc="0" baseline="-17000" dirty="0">
                <a:solidFill>
                  <a:srgbClr val="000000">
                    <a:alpha val="100000"/>
                  </a:srgbClr>
                </a:solidFill>
                <a:latin typeface="黑体" panose="02010609060101010101" charset="-122"/>
                <a:ea typeface="黑体" panose="02010609060101010101" charset="-122"/>
                <a:cs typeface="黑体" panose="02010609060101010101" charset="-122"/>
              </a:rPr>
              <a:t>仅2个因子</a:t>
            </a:r>
            <a:endParaRPr sz="3300" baseline="-17000" dirty="0">
              <a:latin typeface="黑体" panose="02010609060101010101" charset="-122"/>
              <a:ea typeface="黑体" panose="02010609060101010101" charset="-122"/>
              <a:cs typeface="黑体" panose="02010609060101010101" charset="-122"/>
            </a:endParaRPr>
          </a:p>
        </p:txBody>
      </p:sp>
      <p:sp>
        <p:nvSpPr>
          <p:cNvPr id="138" name="textbox 138"/>
          <p:cNvSpPr/>
          <p:nvPr/>
        </p:nvSpPr>
        <p:spPr>
          <a:xfrm>
            <a:off x="11499787" y="3825332"/>
            <a:ext cx="2719070" cy="337820"/>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97000"/>
              </a:lnSpc>
            </a:pPr>
            <a:r>
              <a:rPr sz="2100" kern="0" spc="2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100" kern="0" spc="20" dirty="0">
                <a:solidFill>
                  <a:srgbClr val="000000">
                    <a:alpha val="100000"/>
                  </a:srgbClr>
                </a:solidFill>
                <a:latin typeface="Times New Roman" panose="02020603050405020304"/>
                <a:ea typeface="Times New Roman" panose="02020603050405020304"/>
                <a:cs typeface="Times New Roman" panose="02020603050405020304"/>
              </a:rPr>
              <a:t>B:  </a:t>
            </a:r>
            <a:r>
              <a:rPr sz="2100" kern="0" spc="20" dirty="0">
                <a:solidFill>
                  <a:srgbClr val="000000">
                    <a:alpha val="100000"/>
                  </a:srgbClr>
                </a:solidFill>
                <a:latin typeface="黑体" panose="02010609060101010101" charset="-122"/>
                <a:ea typeface="黑体" panose="02010609060101010101" charset="-122"/>
                <a:cs typeface="黑体" panose="02010609060101010101" charset="-122"/>
              </a:rPr>
              <a:t>因子+离散变量</a:t>
            </a:r>
            <a:endParaRPr sz="21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3"/>
          <a:stretch>
            <a:fillRect/>
          </a:stretch>
        </p:blipFill>
        <p:spPr>
          <a:xfrm>
            <a:off x="2343150" y="4277360"/>
            <a:ext cx="6182995" cy="5153660"/>
          </a:xfrm>
          <a:prstGeom prst="rect">
            <a:avLst/>
          </a:prstGeom>
        </p:spPr>
      </p:pic>
      <p:pic>
        <p:nvPicPr>
          <p:cNvPr id="3" name="图片 2"/>
          <p:cNvPicPr/>
          <p:nvPr/>
        </p:nvPicPr>
        <p:blipFill>
          <a:blip r:embed="rId4"/>
          <a:stretch>
            <a:fillRect/>
          </a:stretch>
        </p:blipFill>
        <p:spPr>
          <a:xfrm>
            <a:off x="9838690" y="4277360"/>
            <a:ext cx="5909310" cy="5153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 150"/>
          <p:cNvSpPr/>
          <p:nvPr/>
        </p:nvSpPr>
        <p:spPr>
          <a:xfrm>
            <a:off x="0" y="0"/>
            <a:ext cx="17475200" cy="9753600"/>
          </a:xfrm>
          <a:prstGeom prst="rect">
            <a:avLst/>
          </a:prstGeom>
          <a:solidFill>
            <a:srgbClr val="EDF1F5">
              <a:alpha val="100000"/>
            </a:srgbClr>
          </a:solidFill>
          <a:ln w="0" cap="flat">
            <a:noFill/>
            <a:prstDash val="solid"/>
            <a:miter lim="0"/>
          </a:ln>
        </p:spPr>
        <p:txBody>
          <a:bodyPr rtlCol="0"/>
          <a:lstStyle/>
          <a:p>
            <a:pPr algn="ctr"/>
            <a:endParaRPr lang="zh-CN" altLang="en-US"/>
          </a:p>
        </p:txBody>
      </p:sp>
      <p:sp>
        <p:nvSpPr>
          <p:cNvPr id="152" name="textbox 152"/>
          <p:cNvSpPr/>
          <p:nvPr/>
        </p:nvSpPr>
        <p:spPr>
          <a:xfrm>
            <a:off x="1021059" y="1020705"/>
            <a:ext cx="15303500" cy="2472689"/>
          </a:xfrm>
          <a:prstGeom prst="rect">
            <a:avLst/>
          </a:prstGeom>
          <a:noFill/>
          <a:ln w="0" cap="flat">
            <a:noFill/>
            <a:prstDash val="solid"/>
            <a:miter lim="0"/>
          </a:ln>
        </p:spPr>
        <p:txBody>
          <a:bodyPr vert="horz" wrap="square" lIns="0" tIns="0" rIns="0" bIns="0"/>
          <a:lstStyle/>
          <a:p>
            <a:pPr algn="l" rtl="0" eaLnBrk="0">
              <a:lnSpc>
                <a:spcPct val="104000"/>
              </a:lnSpc>
            </a:pPr>
            <a:endParaRPr sz="100" dirty="0">
              <a:latin typeface="Arial" panose="020B0604020202020204"/>
              <a:ea typeface="Arial" panose="020B0604020202020204"/>
              <a:cs typeface="Arial" panose="020B0604020202020204"/>
            </a:endParaRPr>
          </a:p>
          <a:p>
            <a:pPr marL="60325" algn="l" rtl="0" eaLnBrk="0">
              <a:lnSpc>
                <a:spcPct val="91000"/>
              </a:lnSpc>
              <a:spcBef>
                <a:spcPts val="0"/>
              </a:spcBef>
            </a:pPr>
            <a:r>
              <a:rPr sz="4600" b="1" kern="0" spc="190" dirty="0">
                <a:solidFill>
                  <a:srgbClr val="000000">
                    <a:alpha val="100000"/>
                  </a:srgbClr>
                </a:solidFill>
                <a:latin typeface="黑体" panose="02010609060101010101" charset="-122"/>
                <a:ea typeface="黑体" panose="02010609060101010101" charset="-122"/>
                <a:cs typeface="黑体" panose="02010609060101010101" charset="-122"/>
              </a:rPr>
              <a:t>10/模型(三):高斯朴素贝叶斯</a:t>
            </a:r>
            <a:r>
              <a:rPr sz="4600" b="1" kern="0" spc="190" dirty="0">
                <a:solidFill>
                  <a:srgbClr val="000000">
                    <a:alpha val="100000"/>
                  </a:srgbClr>
                </a:solidFill>
                <a:latin typeface="Arial" panose="020B0604020202020204"/>
                <a:ea typeface="Arial" panose="020B0604020202020204"/>
                <a:cs typeface="Arial" panose="020B0604020202020204"/>
              </a:rPr>
              <a:t>(</a:t>
            </a:r>
            <a:r>
              <a:rPr sz="4600" b="1" kern="0" spc="0" dirty="0">
                <a:solidFill>
                  <a:srgbClr val="000000">
                    <a:alpha val="100000"/>
                  </a:srgbClr>
                </a:solidFill>
                <a:latin typeface="Arial" panose="020B0604020202020204"/>
                <a:ea typeface="Arial" panose="020B0604020202020204"/>
                <a:cs typeface="Arial" panose="020B0604020202020204"/>
              </a:rPr>
              <a:t>GNB</a:t>
            </a:r>
            <a:r>
              <a:rPr sz="4600" b="1" kern="0" spc="190" dirty="0">
                <a:solidFill>
                  <a:srgbClr val="000000">
                    <a:alpha val="100000"/>
                  </a:srgbClr>
                </a:solidFill>
                <a:latin typeface="Arial" panose="020B0604020202020204"/>
                <a:ea typeface="Arial" panose="020B0604020202020204"/>
                <a:cs typeface="Arial" panose="020B0604020202020204"/>
              </a:rPr>
              <a:t>)</a:t>
            </a:r>
            <a:r>
              <a:rPr sz="4600" b="1" kern="0" spc="-240" dirty="0">
                <a:solidFill>
                  <a:srgbClr val="000000">
                    <a:alpha val="100000"/>
                  </a:srgbClr>
                </a:solidFill>
                <a:latin typeface="Arial" panose="020B0604020202020204"/>
                <a:ea typeface="Arial" panose="020B0604020202020204"/>
                <a:cs typeface="Arial" panose="020B0604020202020204"/>
              </a:rPr>
              <a:t> </a:t>
            </a:r>
            <a:r>
              <a:rPr sz="4600" b="1" kern="0" spc="190" dirty="0">
                <a:solidFill>
                  <a:srgbClr val="000000">
                    <a:alpha val="100000"/>
                  </a:srgbClr>
                </a:solidFill>
                <a:latin typeface="黑体" panose="02010609060101010101" charset="-122"/>
                <a:ea typeface="黑体" panose="02010609060101010101" charset="-122"/>
                <a:cs typeface="黑体" panose="02010609060101010101" charset="-122"/>
              </a:rPr>
              <a:t>结果</a:t>
            </a:r>
            <a:endParaRPr sz="4600" dirty="0">
              <a:latin typeface="黑体" panose="02010609060101010101" charset="-122"/>
              <a:ea typeface="黑体" panose="02010609060101010101" charset="-122"/>
              <a:cs typeface="黑体" panose="02010609060101010101" charset="-122"/>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56515" algn="l" rtl="0" eaLnBrk="0">
              <a:lnSpc>
                <a:spcPct val="97000"/>
              </a:lnSpc>
              <a:spcBef>
                <a:spcPts val="815"/>
              </a:spcBef>
            </a:pPr>
            <a:r>
              <a:rPr sz="2700" b="1" kern="0" spc="20" dirty="0">
                <a:solidFill>
                  <a:srgbClr val="000000">
                    <a:alpha val="100000"/>
                  </a:srgbClr>
                </a:solidFill>
                <a:latin typeface="黑体" panose="02010609060101010101" charset="-122"/>
                <a:ea typeface="黑体" panose="02010609060101010101" charset="-122"/>
                <a:cs typeface="黑体" panose="02010609060101010101" charset="-122"/>
              </a:rPr>
              <a:t>目标：</a:t>
            </a:r>
            <a:r>
              <a:rPr sz="2700" kern="0" spc="20" dirty="0">
                <a:solidFill>
                  <a:srgbClr val="000000">
                    <a:alpha val="100000"/>
                  </a:srgbClr>
                </a:solidFill>
                <a:latin typeface="黑体" panose="02010609060101010101" charset="-122"/>
                <a:ea typeface="黑体" panose="02010609060101010101" charset="-122"/>
                <a:cs typeface="黑体" panose="02010609060101010101" charset="-122"/>
              </a:rPr>
              <a:t>测试基于概率和特征独立性假设的模型。</a:t>
            </a:r>
            <a:endParaRPr sz="2700" dirty="0">
              <a:latin typeface="黑体" panose="02010609060101010101" charset="-122"/>
              <a:ea typeface="黑体" panose="02010609060101010101" charset="-122"/>
              <a:cs typeface="黑体" panose="02010609060101010101" charset="-122"/>
            </a:endParaRPr>
          </a:p>
          <a:p>
            <a:pPr algn="l" rtl="0" eaLnBrk="0">
              <a:lnSpc>
                <a:spcPct val="190000"/>
              </a:lnSpc>
            </a:pPr>
            <a:endParaRPr sz="1000" dirty="0">
              <a:latin typeface="Arial" panose="020B0604020202020204"/>
              <a:ea typeface="Arial" panose="020B0604020202020204"/>
              <a:cs typeface="Arial" panose="020B0604020202020204"/>
            </a:endParaRPr>
          </a:p>
          <a:p>
            <a:pPr algn="l" rtl="0" eaLnBrk="0">
              <a:lnSpc>
                <a:spcPct val="112000"/>
              </a:lnSpc>
            </a:pPr>
            <a:endParaRPr sz="600" dirty="0">
              <a:latin typeface="Arial" panose="020B0604020202020204"/>
              <a:ea typeface="Arial" panose="020B0604020202020204"/>
              <a:cs typeface="Arial" panose="020B0604020202020204"/>
            </a:endParaRPr>
          </a:p>
          <a:p>
            <a:pPr marL="12700" algn="l" rtl="0" eaLnBrk="0">
              <a:lnSpc>
                <a:spcPct val="95000"/>
              </a:lnSpc>
              <a:spcBef>
                <a:spcPts val="5"/>
              </a:spcBef>
            </a:pP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结果：</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方</a:t>
            </a:r>
            <a:r>
              <a:rPr sz="2700" kern="0" spc="-540" dirty="0">
                <a:solidFill>
                  <a:srgbClr val="000000">
                    <a:alpha val="100000"/>
                  </a:srgbClr>
                </a:solidFill>
                <a:latin typeface="黑体" panose="02010609060101010101" charset="-122"/>
                <a:ea typeface="黑体" panose="02010609060101010101" charset="-122"/>
                <a:cs typeface="黑体" panose="02010609060101010101" charset="-122"/>
              </a:rPr>
              <a:t>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案</a:t>
            </a:r>
            <a:r>
              <a:rPr sz="27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a:t>
            </a:r>
            <a:r>
              <a:rPr sz="2700" kern="0" spc="-7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依然优于方案</a:t>
            </a:r>
            <a:r>
              <a:rPr sz="27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但整体性能</a:t>
            </a:r>
            <a:r>
              <a:rPr sz="2700" kern="0" spc="-200" dirty="0">
                <a:solidFill>
                  <a:srgbClr val="000000">
                    <a:alpha val="100000"/>
                  </a:srgbClr>
                </a:solidFill>
                <a:latin typeface="黑体" panose="02010609060101010101" charset="-122"/>
                <a:ea typeface="黑体" panose="02010609060101010101" charset="-122"/>
                <a:cs typeface="黑体" panose="02010609060101010101" charset="-122"/>
              </a:rPr>
              <a:t> </a:t>
            </a:r>
            <a:r>
              <a:rPr sz="27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27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AUC</a:t>
            </a:r>
            <a:r>
              <a:rPr sz="27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≈0.866)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略</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低于</a:t>
            </a:r>
            <a:r>
              <a:rPr sz="27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Logistic</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和</a:t>
            </a:r>
            <a:r>
              <a:rPr sz="27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LDA</a:t>
            </a:r>
            <a:r>
              <a:rPr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这可能与其较</a:t>
            </a:r>
            <a:endParaRPr sz="2700" dirty="0">
              <a:latin typeface="黑体" panose="02010609060101010101" charset="-122"/>
              <a:ea typeface="黑体" panose="02010609060101010101" charset="-122"/>
              <a:cs typeface="黑体" panose="02010609060101010101" charset="-122"/>
            </a:endParaRPr>
          </a:p>
        </p:txBody>
      </p:sp>
      <p:sp>
        <p:nvSpPr>
          <p:cNvPr id="162" name="textbox 162"/>
          <p:cNvSpPr/>
          <p:nvPr/>
        </p:nvSpPr>
        <p:spPr>
          <a:xfrm>
            <a:off x="1060450" y="3751580"/>
            <a:ext cx="8578850" cy="424815"/>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marL="12700" algn="l" rtl="0" eaLnBrk="0">
              <a:lnSpc>
                <a:spcPct val="97000"/>
              </a:lnSpc>
            </a:pPr>
            <a:r>
              <a:rPr sz="2700" kern="0" spc="110" dirty="0">
                <a:solidFill>
                  <a:srgbClr val="000000">
                    <a:alpha val="100000"/>
                  </a:srgbClr>
                </a:solidFill>
                <a:latin typeface="黑体" panose="02010609060101010101" charset="-122"/>
                <a:ea typeface="黑体" panose="02010609060101010101" charset="-122"/>
                <a:cs typeface="黑体" panose="02010609060101010101" charset="-122"/>
              </a:rPr>
              <a:t>强的“特征独立性”</a:t>
            </a:r>
            <a:r>
              <a:rPr lang="zh-CN" sz="2700" kern="0" spc="110" dirty="0">
                <a:solidFill>
                  <a:srgbClr val="000000">
                    <a:alpha val="100000"/>
                  </a:srgbClr>
                </a:solidFill>
                <a:latin typeface="黑体" panose="02010609060101010101" charset="-122"/>
                <a:ea typeface="黑体" panose="02010609060101010101" charset="-122"/>
                <a:cs typeface="黑体" panose="02010609060101010101" charset="-122"/>
              </a:rPr>
              <a:t>假设有关。</a:t>
            </a:r>
          </a:p>
        </p:txBody>
      </p:sp>
      <p:sp>
        <p:nvSpPr>
          <p:cNvPr id="164" name="textbox 164"/>
          <p:cNvSpPr/>
          <p:nvPr/>
        </p:nvSpPr>
        <p:spPr>
          <a:xfrm>
            <a:off x="1278890" y="4316095"/>
            <a:ext cx="12940030" cy="337820"/>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97000"/>
              </a:lnSpc>
            </a:pPr>
            <a:r>
              <a:rPr lang="en-US" altLang="zh-CN"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lang="zh-CN"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方案</a:t>
            </a:r>
            <a:r>
              <a:rPr lang="en-US" altLang="zh-CN"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A</a:t>
            </a:r>
            <a:r>
              <a:rPr lang="zh-CN" altLang="en-US"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：仅</a:t>
            </a:r>
            <a:r>
              <a:rPr lang="en-US" altLang="zh-CN"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2</a:t>
            </a:r>
            <a:r>
              <a:rPr lang="zh-CN" altLang="en-US"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个因子</a:t>
            </a:r>
            <a:r>
              <a:rPr lang="en-US" altLang="zh-CN"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方案</a:t>
            </a:r>
            <a:r>
              <a:rPr sz="21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sym typeface="+mn-ea"/>
              </a:rPr>
              <a:t>B: </a:t>
            </a:r>
            <a:r>
              <a:rPr sz="21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因子+离散变量</a:t>
            </a:r>
            <a:endParaRPr sz="21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3"/>
          <a:stretch>
            <a:fillRect/>
          </a:stretch>
        </p:blipFill>
        <p:spPr>
          <a:xfrm>
            <a:off x="1897380" y="4653915"/>
            <a:ext cx="5864860" cy="4933950"/>
          </a:xfrm>
          <a:prstGeom prst="rect">
            <a:avLst/>
          </a:prstGeom>
        </p:spPr>
      </p:pic>
      <p:pic>
        <p:nvPicPr>
          <p:cNvPr id="3" name="图片 2"/>
          <p:cNvPicPr/>
          <p:nvPr/>
        </p:nvPicPr>
        <p:blipFill>
          <a:blip r:embed="rId4"/>
          <a:stretch>
            <a:fillRect/>
          </a:stretch>
        </p:blipFill>
        <p:spPr>
          <a:xfrm>
            <a:off x="9179560" y="4653915"/>
            <a:ext cx="5991860" cy="4933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 150"/>
          <p:cNvSpPr/>
          <p:nvPr/>
        </p:nvSpPr>
        <p:spPr>
          <a:xfrm>
            <a:off x="0" y="0"/>
            <a:ext cx="17475200" cy="9753600"/>
          </a:xfrm>
          <a:prstGeom prst="rect">
            <a:avLst/>
          </a:prstGeom>
          <a:solidFill>
            <a:srgbClr val="EDF1F5">
              <a:alpha val="100000"/>
            </a:srgbClr>
          </a:solidFill>
          <a:ln w="0" cap="flat">
            <a:noFill/>
            <a:prstDash val="solid"/>
            <a:miter lim="0"/>
          </a:ln>
        </p:spPr>
        <p:txBody>
          <a:bodyPr rtlCol="0"/>
          <a:lstStyle/>
          <a:p>
            <a:pPr algn="ctr"/>
            <a:endParaRPr lang="zh-CN" altLang="en-US"/>
          </a:p>
        </p:txBody>
      </p:sp>
      <p:sp>
        <p:nvSpPr>
          <p:cNvPr id="152" name="textbox 152"/>
          <p:cNvSpPr/>
          <p:nvPr/>
        </p:nvSpPr>
        <p:spPr>
          <a:xfrm>
            <a:off x="1021080" y="497205"/>
            <a:ext cx="15303500" cy="1530350"/>
          </a:xfrm>
          <a:prstGeom prst="rect">
            <a:avLst/>
          </a:prstGeom>
          <a:noFill/>
          <a:ln w="0" cap="flat">
            <a:noFill/>
            <a:prstDash val="solid"/>
            <a:miter lim="0"/>
          </a:ln>
        </p:spPr>
        <p:txBody>
          <a:bodyPr vert="horz" wrap="square" lIns="0" tIns="0" rIns="0" bIns="0"/>
          <a:lstStyle/>
          <a:p>
            <a:pPr algn="l" rtl="0" eaLnBrk="0">
              <a:lnSpc>
                <a:spcPct val="104000"/>
              </a:lnSpc>
            </a:pPr>
            <a:endParaRPr sz="4400" b="1" dirty="0">
              <a:latin typeface="黑体" panose="02010609060101010101" charset="-122"/>
              <a:ea typeface="黑体" panose="02010609060101010101" charset="-122"/>
              <a:cs typeface="黑体" panose="02010609060101010101" charset="-122"/>
            </a:endParaRPr>
          </a:p>
          <a:p>
            <a:pPr marL="60325" algn="l" rtl="0" eaLnBrk="0">
              <a:lnSpc>
                <a:spcPct val="91000"/>
              </a:lnSpc>
              <a:spcBef>
                <a:spcPts val="0"/>
              </a:spcBef>
            </a:pPr>
            <a:r>
              <a:rPr sz="4400" b="1" kern="0" spc="190" dirty="0">
                <a:solidFill>
                  <a:srgbClr val="000000">
                    <a:alpha val="100000"/>
                  </a:srgbClr>
                </a:solidFill>
                <a:latin typeface="黑体" panose="02010609060101010101" charset="-122"/>
                <a:ea typeface="黑体" panose="02010609060101010101" charset="-122"/>
                <a:cs typeface="黑体" panose="02010609060101010101" charset="-122"/>
              </a:rPr>
              <a:t>1</a:t>
            </a:r>
            <a:r>
              <a:rPr lang="en-US" sz="4400" b="1" kern="0" spc="190" dirty="0">
                <a:solidFill>
                  <a:srgbClr val="000000">
                    <a:alpha val="100000"/>
                  </a:srgbClr>
                </a:solidFill>
                <a:latin typeface="黑体" panose="02010609060101010101" charset="-122"/>
                <a:ea typeface="黑体" panose="02010609060101010101" charset="-122"/>
                <a:cs typeface="黑体" panose="02010609060101010101" charset="-122"/>
              </a:rPr>
              <a:t>1</a:t>
            </a:r>
            <a:r>
              <a:rPr sz="4400" b="1" kern="0" spc="19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4400" b="1" dirty="0">
                <a:latin typeface="黑体" panose="02010609060101010101" charset="-122"/>
                <a:ea typeface="黑体" panose="02010609060101010101" charset="-122"/>
                <a:cs typeface="黑体" panose="02010609060101010101" charset="-122"/>
              </a:rPr>
              <a:t>Bayes</a:t>
            </a:r>
            <a:r>
              <a:rPr lang="zh-CN" altLang="en-US" sz="4400" b="1" dirty="0">
                <a:latin typeface="黑体" panose="02010609060101010101" charset="-122"/>
                <a:ea typeface="黑体" panose="02010609060101010101" charset="-122"/>
                <a:cs typeface="黑体" panose="02010609060101010101" charset="-122"/>
              </a:rPr>
              <a:t>判别（</a:t>
            </a:r>
            <a:r>
              <a:rPr lang="en-US" altLang="zh-CN" sz="4400" b="1" dirty="0">
                <a:latin typeface="黑体" panose="02010609060101010101" charset="-122"/>
                <a:ea typeface="黑体" panose="02010609060101010101" charset="-122"/>
                <a:cs typeface="黑体" panose="02010609060101010101" charset="-122"/>
              </a:rPr>
              <a:t>LDA / GNB</a:t>
            </a:r>
            <a:r>
              <a:rPr lang="zh-CN" altLang="en-US" sz="4400" b="1" dirty="0">
                <a:latin typeface="黑体" panose="02010609060101010101" charset="-122"/>
                <a:ea typeface="黑体" panose="02010609060101010101" charset="-122"/>
                <a:cs typeface="黑体" panose="02010609060101010101" charset="-122"/>
              </a:rPr>
              <a:t>，方案</a:t>
            </a:r>
            <a:r>
              <a:rPr lang="en-US" altLang="zh-CN" sz="4400" b="1" dirty="0">
                <a:latin typeface="黑体" panose="02010609060101010101" charset="-122"/>
                <a:ea typeface="黑体" panose="02010609060101010101" charset="-122"/>
                <a:cs typeface="黑体" panose="02010609060101010101" charset="-122"/>
              </a:rPr>
              <a:t>A vs </a:t>
            </a:r>
            <a:r>
              <a:rPr lang="zh-CN" altLang="en-US" sz="4400" b="1" dirty="0">
                <a:latin typeface="黑体" panose="02010609060101010101" charset="-122"/>
                <a:ea typeface="黑体" panose="02010609060101010101" charset="-122"/>
                <a:cs typeface="黑体" panose="02010609060101010101" charset="-122"/>
              </a:rPr>
              <a:t>方案</a:t>
            </a:r>
            <a:r>
              <a:rPr lang="en-US" altLang="zh-CN" sz="4400" b="1" dirty="0">
                <a:latin typeface="黑体" panose="02010609060101010101" charset="-122"/>
                <a:ea typeface="黑体" panose="02010609060101010101" charset="-122"/>
                <a:cs typeface="黑体" panose="02010609060101010101" charset="-122"/>
              </a:rPr>
              <a:t>B</a:t>
            </a:r>
            <a:r>
              <a:rPr lang="zh-CN" altLang="en-US" sz="4400" b="1" dirty="0">
                <a:latin typeface="黑体" panose="02010609060101010101" charset="-122"/>
                <a:ea typeface="黑体" panose="02010609060101010101" charset="-122"/>
                <a:cs typeface="黑体" panose="02010609060101010101" charset="-122"/>
              </a:rPr>
              <a:t>）</a:t>
            </a: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56515" algn="l" rtl="0" eaLnBrk="0">
              <a:lnSpc>
                <a:spcPct val="97000"/>
              </a:lnSpc>
              <a:spcBef>
                <a:spcPts val="815"/>
              </a:spcBef>
            </a:pPr>
            <a:endParaRPr sz="27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4"/>
          <a:stretch>
            <a:fillRect/>
          </a:stretch>
        </p:blipFill>
        <p:spPr>
          <a:xfrm>
            <a:off x="13980795" y="4762500"/>
            <a:ext cx="3204210" cy="2269490"/>
          </a:xfrm>
          <a:prstGeom prst="rect">
            <a:avLst/>
          </a:prstGeom>
        </p:spPr>
      </p:pic>
      <p:pic>
        <p:nvPicPr>
          <p:cNvPr id="3" name="图片 2"/>
          <p:cNvPicPr/>
          <p:nvPr/>
        </p:nvPicPr>
        <p:blipFill>
          <a:blip r:embed="rId5"/>
          <a:stretch>
            <a:fillRect/>
          </a:stretch>
        </p:blipFill>
        <p:spPr>
          <a:xfrm>
            <a:off x="13980795" y="7031990"/>
            <a:ext cx="3204210" cy="2588895"/>
          </a:xfrm>
          <a:prstGeom prst="rect">
            <a:avLst/>
          </a:prstGeom>
        </p:spPr>
      </p:pic>
      <p:pic>
        <p:nvPicPr>
          <p:cNvPr id="4" name="图片 3"/>
          <p:cNvPicPr/>
          <p:nvPr/>
        </p:nvPicPr>
        <p:blipFill>
          <a:blip r:embed="rId6"/>
          <a:stretch>
            <a:fillRect/>
          </a:stretch>
        </p:blipFill>
        <p:spPr>
          <a:xfrm>
            <a:off x="13980795" y="193675"/>
            <a:ext cx="3204210" cy="2221865"/>
          </a:xfrm>
          <a:prstGeom prst="rect">
            <a:avLst/>
          </a:prstGeom>
        </p:spPr>
      </p:pic>
      <p:pic>
        <p:nvPicPr>
          <p:cNvPr id="5" name="图片 4"/>
          <p:cNvPicPr/>
          <p:nvPr/>
        </p:nvPicPr>
        <p:blipFill>
          <a:blip r:embed="rId7"/>
          <a:stretch>
            <a:fillRect/>
          </a:stretch>
        </p:blipFill>
        <p:spPr>
          <a:xfrm>
            <a:off x="13980795" y="2411095"/>
            <a:ext cx="3204210" cy="2351405"/>
          </a:xfrm>
          <a:prstGeom prst="rect">
            <a:avLst/>
          </a:prstGeom>
        </p:spPr>
      </p:pic>
      <p:graphicFrame>
        <p:nvGraphicFramePr>
          <p:cNvPr id="6" name="表格 5"/>
          <p:cNvGraphicFramePr/>
          <p:nvPr>
            <p:custDataLst>
              <p:tags r:id="rId1"/>
            </p:custDataLst>
          </p:nvPr>
        </p:nvGraphicFramePr>
        <p:xfrm>
          <a:off x="1294863" y="2786283"/>
          <a:ext cx="11801475" cy="5791835"/>
        </p:xfrm>
        <a:graphic>
          <a:graphicData uri="http://schemas.openxmlformats.org/drawingml/2006/table">
            <a:tbl>
              <a:tblPr firstRow="1" bandRow="1">
                <a:tableStyleId>{74536B91-1A4D-47FB-8909-437AE355E14C}</a:tableStyleId>
              </a:tblPr>
              <a:tblGrid>
                <a:gridCol w="4354830">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466215">
                  <a:extLst>
                    <a:ext uri="{9D8B030D-6E8A-4147-A177-3AD203B41FA5}">
                      <a16:colId xmlns:a16="http://schemas.microsoft.com/office/drawing/2014/main" val="20002"/>
                    </a:ext>
                  </a:extLst>
                </a:gridCol>
                <a:gridCol w="1446530">
                  <a:extLst>
                    <a:ext uri="{9D8B030D-6E8A-4147-A177-3AD203B41FA5}">
                      <a16:colId xmlns:a16="http://schemas.microsoft.com/office/drawing/2014/main" val="20003"/>
                    </a:ext>
                  </a:extLst>
                </a:gridCol>
                <a:gridCol w="1690370">
                  <a:extLst>
                    <a:ext uri="{9D8B030D-6E8A-4147-A177-3AD203B41FA5}">
                      <a16:colId xmlns:a16="http://schemas.microsoft.com/office/drawing/2014/main" val="20004"/>
                    </a:ext>
                  </a:extLst>
                </a:gridCol>
                <a:gridCol w="1376680">
                  <a:extLst>
                    <a:ext uri="{9D8B030D-6E8A-4147-A177-3AD203B41FA5}">
                      <a16:colId xmlns:a16="http://schemas.microsoft.com/office/drawing/2014/main" val="20005"/>
                    </a:ext>
                  </a:extLst>
                </a:gridCol>
              </a:tblGrid>
              <a:tr h="1936750">
                <a:tc>
                  <a:txBody>
                    <a:bodyPr/>
                    <a:lstStyle/>
                    <a:p>
                      <a:pPr algn="ctr">
                        <a:lnSpc>
                          <a:spcPct val="120000"/>
                        </a:lnSpc>
                        <a:spcBef>
                          <a:spcPct val="0"/>
                        </a:spcBef>
                        <a:spcAft>
                          <a:spcPts val="0"/>
                        </a:spcAft>
                      </a:pPr>
                      <a:r>
                        <a:rPr lang="zh-CN" sz="2000" spc="130"/>
                        <a:t>模型</a:t>
                      </a:r>
                    </a:p>
                  </a:txBody>
                  <a:tcPr marL="317500" marR="317500" marT="215900" marB="215900" anchor="ctr"/>
                </a:tc>
                <a:tc>
                  <a:txBody>
                    <a:bodyPr/>
                    <a:lstStyle/>
                    <a:p>
                      <a:pPr algn="ctr">
                        <a:lnSpc>
                          <a:spcPct val="120000"/>
                        </a:lnSpc>
                        <a:spcBef>
                          <a:spcPct val="0"/>
                        </a:spcBef>
                        <a:spcAft>
                          <a:spcPts val="0"/>
                        </a:spcAft>
                      </a:pPr>
                      <a:r>
                        <a:rPr lang="en-US" altLang="zh-CN" sz="2000" spc="130"/>
                        <a:t>Test_AUC</a:t>
                      </a:r>
                    </a:p>
                  </a:txBody>
                  <a:tcPr marL="317500" marR="317500" marT="215900" marB="215900" anchor="ctr"/>
                </a:tc>
                <a:tc>
                  <a:txBody>
                    <a:bodyPr/>
                    <a:lstStyle/>
                    <a:p>
                      <a:pPr algn="ctr">
                        <a:lnSpc>
                          <a:spcPct val="120000"/>
                        </a:lnSpc>
                        <a:spcBef>
                          <a:spcPct val="0"/>
                        </a:spcBef>
                        <a:spcAft>
                          <a:spcPts val="0"/>
                        </a:spcAft>
                      </a:pPr>
                      <a:r>
                        <a:rPr lang="en-US" altLang="zh-CN" sz="2000" spc="130"/>
                        <a:t>Test_ACC</a:t>
                      </a:r>
                    </a:p>
                  </a:txBody>
                  <a:tcPr marL="317500" marR="317500" marT="215900" marB="215900" anchor="ctr"/>
                </a:tc>
                <a:tc>
                  <a:txBody>
                    <a:bodyPr/>
                    <a:lstStyle/>
                    <a:p>
                      <a:pPr algn="ctr">
                        <a:lnSpc>
                          <a:spcPct val="120000"/>
                        </a:lnSpc>
                        <a:spcBef>
                          <a:spcPct val="0"/>
                        </a:spcBef>
                        <a:spcAft>
                          <a:spcPts val="0"/>
                        </a:spcAft>
                      </a:pPr>
                      <a:r>
                        <a:rPr lang="en-US" altLang="zh-CN" sz="2000" spc="130"/>
                        <a:t>Precision</a:t>
                      </a:r>
                    </a:p>
                  </a:txBody>
                  <a:tcPr marL="317500" marR="317500" marT="215900" marB="215900" anchor="ctr"/>
                </a:tc>
                <a:tc>
                  <a:txBody>
                    <a:bodyPr/>
                    <a:lstStyle/>
                    <a:p>
                      <a:pPr algn="ctr">
                        <a:lnSpc>
                          <a:spcPct val="120000"/>
                        </a:lnSpc>
                        <a:spcBef>
                          <a:spcPct val="0"/>
                        </a:spcBef>
                        <a:spcAft>
                          <a:spcPts val="0"/>
                        </a:spcAft>
                      </a:pPr>
                      <a:r>
                        <a:rPr lang="en-US" altLang="zh-CN" sz="2000" spc="130"/>
                        <a:t>Recall</a:t>
                      </a:r>
                    </a:p>
                  </a:txBody>
                  <a:tcPr marL="317500" marR="317500" marT="215900" marB="215900" anchor="ctr"/>
                </a:tc>
                <a:tc>
                  <a:txBody>
                    <a:bodyPr/>
                    <a:lstStyle/>
                    <a:p>
                      <a:pPr algn="ctr">
                        <a:lnSpc>
                          <a:spcPct val="120000"/>
                        </a:lnSpc>
                        <a:spcBef>
                          <a:spcPct val="0"/>
                        </a:spcBef>
                        <a:spcAft>
                          <a:spcPts val="0"/>
                        </a:spcAft>
                      </a:pPr>
                      <a:r>
                        <a:rPr lang="en-US" altLang="zh-CN" sz="2000" spc="130"/>
                        <a:t>F1</a:t>
                      </a:r>
                    </a:p>
                  </a:txBody>
                  <a:tcPr marL="317500" marR="317500" marT="215900" marB="215900" anchor="ctr"/>
                </a:tc>
                <a:extLst>
                  <a:ext uri="{0D108BD9-81ED-4DB2-BD59-A6C34878D82A}">
                    <a16:rowId xmlns:a16="http://schemas.microsoft.com/office/drawing/2014/main" val="10000"/>
                  </a:ext>
                </a:extLst>
              </a:tr>
              <a:tr h="963930">
                <a:tc>
                  <a:txBody>
                    <a:bodyPr/>
                    <a:lstStyle/>
                    <a:p>
                      <a:pPr algn="ctr">
                        <a:lnSpc>
                          <a:spcPct val="120000"/>
                        </a:lnSpc>
                        <a:spcBef>
                          <a:spcPct val="0"/>
                        </a:spcBef>
                        <a:spcAft>
                          <a:spcPts val="0"/>
                        </a:spcAft>
                      </a:pPr>
                      <a:r>
                        <a:rPr lang="en-US" altLang="zh-CN" sz="1800"/>
                        <a:t>LDA_A(</a:t>
                      </a:r>
                      <a:r>
                        <a:rPr lang="zh-CN" sz="1800"/>
                        <a:t>仅因子</a:t>
                      </a:r>
                      <a:r>
                        <a:rPr lang="en-US" altLang="zh-CN" sz="1800"/>
                        <a:t>,</a:t>
                      </a:r>
                      <a:r>
                        <a:rPr lang="zh-CN" sz="1800"/>
                        <a:t>按比例先验</a:t>
                      </a:r>
                      <a:r>
                        <a:rPr lang="en-US" altLang="zh-CN" sz="1800"/>
                        <a:t>)</a:t>
                      </a:r>
                    </a:p>
                  </a:txBody>
                  <a:tcPr marL="317500" marR="317500" marT="215900" marB="215900" anchor="ctr"/>
                </a:tc>
                <a:tc>
                  <a:txBody>
                    <a:bodyPr/>
                    <a:lstStyle/>
                    <a:p>
                      <a:pPr algn="ctr">
                        <a:lnSpc>
                          <a:spcPct val="120000"/>
                        </a:lnSpc>
                        <a:spcBef>
                          <a:spcPct val="0"/>
                        </a:spcBef>
                        <a:spcAft>
                          <a:spcPts val="0"/>
                        </a:spcAft>
                      </a:pPr>
                      <a:r>
                        <a:rPr lang="en-US" altLang="zh-CN" sz="1800"/>
                        <a:t>0.813</a:t>
                      </a:r>
                    </a:p>
                  </a:txBody>
                  <a:tcPr marL="317500" marR="317500" marT="215900" marB="215900" anchor="ctr"/>
                </a:tc>
                <a:tc>
                  <a:txBody>
                    <a:bodyPr/>
                    <a:lstStyle/>
                    <a:p>
                      <a:pPr algn="ctr">
                        <a:lnSpc>
                          <a:spcPct val="120000"/>
                        </a:lnSpc>
                        <a:spcBef>
                          <a:spcPct val="0"/>
                        </a:spcBef>
                        <a:spcAft>
                          <a:spcPts val="0"/>
                        </a:spcAft>
                      </a:pPr>
                      <a:r>
                        <a:rPr lang="en-US" altLang="zh-CN" sz="1800"/>
                        <a:t>0.770</a:t>
                      </a:r>
                    </a:p>
                  </a:txBody>
                  <a:tcPr marL="317500" marR="317500" marT="215900" marB="215900" anchor="ctr"/>
                </a:tc>
                <a:tc>
                  <a:txBody>
                    <a:bodyPr/>
                    <a:lstStyle/>
                    <a:p>
                      <a:pPr algn="ctr">
                        <a:lnSpc>
                          <a:spcPct val="120000"/>
                        </a:lnSpc>
                        <a:spcBef>
                          <a:spcPct val="0"/>
                        </a:spcBef>
                        <a:spcAft>
                          <a:spcPts val="0"/>
                        </a:spcAft>
                      </a:pPr>
                      <a:r>
                        <a:rPr lang="en-US" altLang="zh-CN" sz="1800"/>
                        <a:t>0.700</a:t>
                      </a:r>
                    </a:p>
                  </a:txBody>
                  <a:tcPr marL="317500" marR="317500" marT="215900" marB="215900" anchor="ctr"/>
                </a:tc>
                <a:tc>
                  <a:txBody>
                    <a:bodyPr/>
                    <a:lstStyle/>
                    <a:p>
                      <a:pPr algn="ctr">
                        <a:lnSpc>
                          <a:spcPct val="120000"/>
                        </a:lnSpc>
                        <a:spcBef>
                          <a:spcPct val="0"/>
                        </a:spcBef>
                        <a:spcAft>
                          <a:spcPts val="0"/>
                        </a:spcAft>
                      </a:pPr>
                      <a:r>
                        <a:rPr lang="en-US" altLang="zh-CN" sz="1800"/>
                        <a:t>0.778</a:t>
                      </a:r>
                    </a:p>
                  </a:txBody>
                  <a:tcPr marL="317500" marR="317500" marT="215900" marB="215900" anchor="ctr"/>
                </a:tc>
                <a:tc>
                  <a:txBody>
                    <a:bodyPr/>
                    <a:lstStyle/>
                    <a:p>
                      <a:pPr algn="ctr">
                        <a:lnSpc>
                          <a:spcPct val="120000"/>
                        </a:lnSpc>
                        <a:spcBef>
                          <a:spcPct val="0"/>
                        </a:spcBef>
                        <a:spcAft>
                          <a:spcPts val="0"/>
                        </a:spcAft>
                      </a:pPr>
                      <a:r>
                        <a:rPr lang="en-US" altLang="zh-CN" sz="1800"/>
                        <a:t>0.737</a:t>
                      </a:r>
                    </a:p>
                  </a:txBody>
                  <a:tcPr marL="317500" marR="317500" marT="215900" marB="215900" anchor="ctr"/>
                </a:tc>
                <a:extLst>
                  <a:ext uri="{0D108BD9-81ED-4DB2-BD59-A6C34878D82A}">
                    <a16:rowId xmlns:a16="http://schemas.microsoft.com/office/drawing/2014/main" val="10001"/>
                  </a:ext>
                </a:extLst>
              </a:tr>
              <a:tr h="963930">
                <a:tc>
                  <a:txBody>
                    <a:bodyPr/>
                    <a:lstStyle/>
                    <a:p>
                      <a:pPr algn="ctr">
                        <a:lnSpc>
                          <a:spcPct val="120000"/>
                        </a:lnSpc>
                        <a:spcBef>
                          <a:spcPct val="0"/>
                        </a:spcBef>
                        <a:spcAft>
                          <a:spcPts val="0"/>
                        </a:spcAft>
                      </a:pPr>
                      <a:r>
                        <a:rPr lang="en-US" altLang="zh-CN" sz="1800"/>
                        <a:t>LDA_B(</a:t>
                      </a:r>
                      <a:r>
                        <a:rPr lang="zh-CN" sz="1800"/>
                        <a:t>因子</a:t>
                      </a:r>
                      <a:r>
                        <a:rPr lang="en-US" altLang="zh-CN" sz="1800"/>
                        <a:t>+</a:t>
                      </a:r>
                      <a:r>
                        <a:rPr lang="zh-CN" sz="1800"/>
                        <a:t>离散</a:t>
                      </a:r>
                      <a:r>
                        <a:rPr lang="en-US" altLang="zh-CN" sz="1800"/>
                        <a:t>,</a:t>
                      </a:r>
                      <a:r>
                        <a:rPr lang="zh-CN" sz="1800"/>
                        <a:t>按比例先验</a:t>
                      </a:r>
                      <a:r>
                        <a:rPr lang="en-US" altLang="zh-CN" sz="1800"/>
                        <a:t>)</a:t>
                      </a:r>
                    </a:p>
                  </a:txBody>
                  <a:tcPr marL="317500" marR="317500" marT="215900" marB="215900" anchor="ctr"/>
                </a:tc>
                <a:tc>
                  <a:txBody>
                    <a:bodyPr/>
                    <a:lstStyle/>
                    <a:p>
                      <a:pPr algn="ctr">
                        <a:lnSpc>
                          <a:spcPct val="120000"/>
                        </a:lnSpc>
                        <a:spcBef>
                          <a:spcPct val="0"/>
                        </a:spcBef>
                        <a:spcAft>
                          <a:spcPts val="0"/>
                        </a:spcAft>
                      </a:pPr>
                      <a:r>
                        <a:rPr lang="en-US" altLang="zh-CN" sz="1800"/>
                        <a:t>0.912</a:t>
                      </a:r>
                    </a:p>
                  </a:txBody>
                  <a:tcPr marL="317500" marR="317500" marT="215900" marB="215900" anchor="ctr"/>
                </a:tc>
                <a:tc>
                  <a:txBody>
                    <a:bodyPr/>
                    <a:lstStyle/>
                    <a:p>
                      <a:pPr algn="ctr">
                        <a:lnSpc>
                          <a:spcPct val="120000"/>
                        </a:lnSpc>
                        <a:spcBef>
                          <a:spcPct val="0"/>
                        </a:spcBef>
                        <a:spcAft>
                          <a:spcPts val="0"/>
                        </a:spcAft>
                      </a:pPr>
                      <a:r>
                        <a:rPr lang="en-US" altLang="zh-CN" sz="1800"/>
                        <a:t>0.885</a:t>
                      </a:r>
                    </a:p>
                  </a:txBody>
                  <a:tcPr marL="317500" marR="317500" marT="215900" marB="215900" anchor="ctr"/>
                </a:tc>
                <a:tc>
                  <a:txBody>
                    <a:bodyPr/>
                    <a:lstStyle/>
                    <a:p>
                      <a:pPr algn="ctr">
                        <a:lnSpc>
                          <a:spcPct val="120000"/>
                        </a:lnSpc>
                        <a:spcBef>
                          <a:spcPct val="0"/>
                        </a:spcBef>
                        <a:spcAft>
                          <a:spcPts val="0"/>
                        </a:spcAft>
                      </a:pPr>
                      <a:r>
                        <a:rPr lang="en-US" altLang="zh-CN" sz="1800"/>
                        <a:t>0.842</a:t>
                      </a:r>
                    </a:p>
                  </a:txBody>
                  <a:tcPr marL="317500" marR="317500" marT="215900" marB="215900" anchor="ctr"/>
                </a:tc>
                <a:tc>
                  <a:txBody>
                    <a:bodyPr/>
                    <a:lstStyle/>
                    <a:p>
                      <a:pPr algn="ctr">
                        <a:lnSpc>
                          <a:spcPct val="120000"/>
                        </a:lnSpc>
                        <a:spcBef>
                          <a:spcPct val="0"/>
                        </a:spcBef>
                        <a:spcAft>
                          <a:spcPts val="0"/>
                        </a:spcAft>
                      </a:pPr>
                      <a:r>
                        <a:rPr lang="en-US" altLang="zh-CN" sz="1800"/>
                        <a:t>0.889</a:t>
                      </a:r>
                    </a:p>
                  </a:txBody>
                  <a:tcPr marL="317500" marR="317500" marT="215900" marB="215900" anchor="ctr"/>
                </a:tc>
                <a:tc>
                  <a:txBody>
                    <a:bodyPr/>
                    <a:lstStyle/>
                    <a:p>
                      <a:pPr algn="ctr">
                        <a:lnSpc>
                          <a:spcPct val="120000"/>
                        </a:lnSpc>
                        <a:spcBef>
                          <a:spcPct val="0"/>
                        </a:spcBef>
                        <a:spcAft>
                          <a:spcPts val="0"/>
                        </a:spcAft>
                      </a:pPr>
                      <a:r>
                        <a:rPr lang="en-US" altLang="zh-CN" sz="1800"/>
                        <a:t>0.865</a:t>
                      </a:r>
                    </a:p>
                  </a:txBody>
                  <a:tcPr marL="317500" marR="317500" marT="215900" marB="215900" anchor="ctr"/>
                </a:tc>
                <a:extLst>
                  <a:ext uri="{0D108BD9-81ED-4DB2-BD59-A6C34878D82A}">
                    <a16:rowId xmlns:a16="http://schemas.microsoft.com/office/drawing/2014/main" val="10002"/>
                  </a:ext>
                </a:extLst>
              </a:tr>
              <a:tr h="963295">
                <a:tc>
                  <a:txBody>
                    <a:bodyPr/>
                    <a:lstStyle/>
                    <a:p>
                      <a:pPr algn="ctr">
                        <a:lnSpc>
                          <a:spcPct val="120000"/>
                        </a:lnSpc>
                        <a:spcBef>
                          <a:spcPct val="0"/>
                        </a:spcBef>
                        <a:spcAft>
                          <a:spcPts val="0"/>
                        </a:spcAft>
                      </a:pPr>
                      <a:r>
                        <a:rPr lang="en-US" altLang="zh-CN" sz="1800"/>
                        <a:t>GNB_A(</a:t>
                      </a:r>
                      <a:r>
                        <a:rPr lang="zh-CN" sz="1800"/>
                        <a:t>仅因子</a:t>
                      </a:r>
                      <a:r>
                        <a:rPr lang="en-US" altLang="zh-CN" sz="1800"/>
                        <a:t>,</a:t>
                      </a:r>
                      <a:r>
                        <a:rPr lang="zh-CN" sz="1800"/>
                        <a:t>按比例先验</a:t>
                      </a:r>
                      <a:r>
                        <a:rPr lang="en-US" altLang="zh-CN" sz="1800"/>
                        <a:t>)</a:t>
                      </a:r>
                    </a:p>
                  </a:txBody>
                  <a:tcPr marL="317500" marR="317500" marT="215900" marB="215900" anchor="ctr"/>
                </a:tc>
                <a:tc>
                  <a:txBody>
                    <a:bodyPr/>
                    <a:lstStyle/>
                    <a:p>
                      <a:pPr algn="ctr">
                        <a:lnSpc>
                          <a:spcPct val="120000"/>
                        </a:lnSpc>
                        <a:spcBef>
                          <a:spcPct val="0"/>
                        </a:spcBef>
                        <a:spcAft>
                          <a:spcPts val="0"/>
                        </a:spcAft>
                      </a:pPr>
                      <a:r>
                        <a:rPr lang="en-US" altLang="zh-CN" sz="1800"/>
                        <a:t>0.813</a:t>
                      </a:r>
                    </a:p>
                  </a:txBody>
                  <a:tcPr marL="317500" marR="317500" marT="215900" marB="215900" anchor="ctr"/>
                </a:tc>
                <a:tc>
                  <a:txBody>
                    <a:bodyPr/>
                    <a:lstStyle/>
                    <a:p>
                      <a:pPr algn="ctr">
                        <a:lnSpc>
                          <a:spcPct val="120000"/>
                        </a:lnSpc>
                        <a:spcBef>
                          <a:spcPct val="0"/>
                        </a:spcBef>
                        <a:spcAft>
                          <a:spcPts val="0"/>
                        </a:spcAft>
                      </a:pPr>
                      <a:r>
                        <a:rPr lang="en-US" altLang="zh-CN" sz="1800"/>
                        <a:t>0.736</a:t>
                      </a:r>
                    </a:p>
                  </a:txBody>
                  <a:tcPr marL="317500" marR="317500" marT="215900" marB="215900" anchor="ctr"/>
                </a:tc>
                <a:tc>
                  <a:txBody>
                    <a:bodyPr/>
                    <a:lstStyle/>
                    <a:p>
                      <a:pPr algn="ctr">
                        <a:lnSpc>
                          <a:spcPct val="120000"/>
                        </a:lnSpc>
                        <a:spcBef>
                          <a:spcPct val="0"/>
                        </a:spcBef>
                        <a:spcAft>
                          <a:spcPts val="0"/>
                        </a:spcAft>
                      </a:pPr>
                      <a:r>
                        <a:rPr lang="en-US" altLang="zh-CN" sz="1800"/>
                        <a:t>0.659</a:t>
                      </a:r>
                    </a:p>
                  </a:txBody>
                  <a:tcPr marL="317500" marR="317500" marT="215900" marB="215900" anchor="ctr"/>
                </a:tc>
                <a:tc>
                  <a:txBody>
                    <a:bodyPr/>
                    <a:lstStyle/>
                    <a:p>
                      <a:pPr algn="ctr">
                        <a:lnSpc>
                          <a:spcPct val="120000"/>
                        </a:lnSpc>
                        <a:spcBef>
                          <a:spcPct val="0"/>
                        </a:spcBef>
                        <a:spcAft>
                          <a:spcPts val="0"/>
                        </a:spcAft>
                      </a:pPr>
                      <a:r>
                        <a:rPr lang="en-US" altLang="zh-CN" sz="1800"/>
                        <a:t>0.750</a:t>
                      </a:r>
                    </a:p>
                  </a:txBody>
                  <a:tcPr marL="317500" marR="317500" marT="215900" marB="215900" anchor="ctr"/>
                </a:tc>
                <a:tc>
                  <a:txBody>
                    <a:bodyPr/>
                    <a:lstStyle/>
                    <a:p>
                      <a:pPr algn="ctr">
                        <a:lnSpc>
                          <a:spcPct val="120000"/>
                        </a:lnSpc>
                        <a:spcBef>
                          <a:spcPct val="0"/>
                        </a:spcBef>
                        <a:spcAft>
                          <a:spcPts val="0"/>
                        </a:spcAft>
                      </a:pPr>
                      <a:r>
                        <a:rPr lang="en-US" altLang="zh-CN" sz="1800"/>
                        <a:t>0.701</a:t>
                      </a:r>
                    </a:p>
                  </a:txBody>
                  <a:tcPr marL="317500" marR="317500" marT="215900" marB="215900" anchor="ctr"/>
                </a:tc>
                <a:extLst>
                  <a:ext uri="{0D108BD9-81ED-4DB2-BD59-A6C34878D82A}">
                    <a16:rowId xmlns:a16="http://schemas.microsoft.com/office/drawing/2014/main" val="10003"/>
                  </a:ext>
                </a:extLst>
              </a:tr>
              <a:tr h="963930">
                <a:tc>
                  <a:txBody>
                    <a:bodyPr/>
                    <a:lstStyle/>
                    <a:p>
                      <a:pPr algn="ctr">
                        <a:lnSpc>
                          <a:spcPct val="120000"/>
                        </a:lnSpc>
                        <a:spcBef>
                          <a:spcPct val="0"/>
                        </a:spcBef>
                        <a:spcAft>
                          <a:spcPts val="0"/>
                        </a:spcAft>
                      </a:pPr>
                      <a:r>
                        <a:rPr lang="en-US" altLang="zh-CN" sz="1800"/>
                        <a:t>GNB_B(</a:t>
                      </a:r>
                      <a:r>
                        <a:rPr lang="zh-CN" sz="1800"/>
                        <a:t>因子</a:t>
                      </a:r>
                      <a:r>
                        <a:rPr lang="en-US" altLang="zh-CN" sz="1800"/>
                        <a:t>+</a:t>
                      </a:r>
                      <a:r>
                        <a:rPr lang="zh-CN" sz="1800"/>
                        <a:t>离散</a:t>
                      </a:r>
                      <a:r>
                        <a:rPr lang="en-US" altLang="zh-CN" sz="1800"/>
                        <a:t>,</a:t>
                      </a:r>
                      <a:r>
                        <a:rPr lang="zh-CN" sz="1800"/>
                        <a:t>按比例先验</a:t>
                      </a:r>
                      <a:r>
                        <a:rPr lang="en-US" altLang="zh-CN" sz="1800"/>
                        <a:t>)</a:t>
                      </a:r>
                    </a:p>
                  </a:txBody>
                  <a:tcPr marL="317500" marR="317500" marT="215900" marB="215900" anchor="ctr"/>
                </a:tc>
                <a:tc>
                  <a:txBody>
                    <a:bodyPr/>
                    <a:lstStyle/>
                    <a:p>
                      <a:pPr algn="ctr">
                        <a:lnSpc>
                          <a:spcPct val="120000"/>
                        </a:lnSpc>
                        <a:spcBef>
                          <a:spcPct val="0"/>
                        </a:spcBef>
                        <a:spcAft>
                          <a:spcPts val="0"/>
                        </a:spcAft>
                      </a:pPr>
                      <a:r>
                        <a:rPr lang="en-US" altLang="zh-CN" sz="1800"/>
                        <a:t>0.866</a:t>
                      </a:r>
                    </a:p>
                  </a:txBody>
                  <a:tcPr marL="317500" marR="317500" marT="215900" marB="215900" anchor="ctr"/>
                </a:tc>
                <a:tc>
                  <a:txBody>
                    <a:bodyPr/>
                    <a:lstStyle/>
                    <a:p>
                      <a:pPr algn="ctr">
                        <a:lnSpc>
                          <a:spcPct val="120000"/>
                        </a:lnSpc>
                        <a:spcBef>
                          <a:spcPct val="0"/>
                        </a:spcBef>
                        <a:spcAft>
                          <a:spcPts val="0"/>
                        </a:spcAft>
                      </a:pPr>
                      <a:r>
                        <a:rPr lang="en-US" altLang="zh-CN" sz="1800"/>
                        <a:t>0.782</a:t>
                      </a:r>
                    </a:p>
                  </a:txBody>
                  <a:tcPr marL="317500" marR="317500" marT="215900" marB="215900" anchor="ctr"/>
                </a:tc>
                <a:tc>
                  <a:txBody>
                    <a:bodyPr/>
                    <a:lstStyle/>
                    <a:p>
                      <a:pPr algn="ctr">
                        <a:lnSpc>
                          <a:spcPct val="120000"/>
                        </a:lnSpc>
                        <a:spcBef>
                          <a:spcPct val="0"/>
                        </a:spcBef>
                        <a:spcAft>
                          <a:spcPts val="0"/>
                        </a:spcAft>
                      </a:pPr>
                      <a:r>
                        <a:rPr lang="en-US" altLang="zh-CN" sz="1800"/>
                        <a:t>0.870</a:t>
                      </a:r>
                    </a:p>
                  </a:txBody>
                  <a:tcPr marL="317500" marR="317500" marT="215900" marB="215900" anchor="ctr"/>
                </a:tc>
                <a:tc>
                  <a:txBody>
                    <a:bodyPr/>
                    <a:lstStyle/>
                    <a:p>
                      <a:pPr algn="ctr">
                        <a:lnSpc>
                          <a:spcPct val="120000"/>
                        </a:lnSpc>
                        <a:spcBef>
                          <a:spcPct val="0"/>
                        </a:spcBef>
                        <a:spcAft>
                          <a:spcPts val="0"/>
                        </a:spcAft>
                      </a:pPr>
                      <a:r>
                        <a:rPr lang="en-US" altLang="zh-CN" sz="1800"/>
                        <a:t>0.556</a:t>
                      </a:r>
                    </a:p>
                  </a:txBody>
                  <a:tcPr marL="317500" marR="317500" marT="215900" marB="215900" anchor="ctr"/>
                </a:tc>
                <a:tc>
                  <a:txBody>
                    <a:bodyPr/>
                    <a:lstStyle/>
                    <a:p>
                      <a:pPr algn="ctr">
                        <a:lnSpc>
                          <a:spcPct val="120000"/>
                        </a:lnSpc>
                        <a:spcBef>
                          <a:spcPct val="0"/>
                        </a:spcBef>
                        <a:spcAft>
                          <a:spcPts val="0"/>
                        </a:spcAft>
                      </a:pPr>
                      <a:r>
                        <a:rPr lang="en-US" altLang="zh-CN" sz="1800"/>
                        <a:t>0.678</a:t>
                      </a:r>
                    </a:p>
                  </a:txBody>
                  <a:tcPr marL="317500" marR="317500" marT="215900" marB="2159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6"/>
          <p:cNvPicPr>
            <a:picLocks noChangeAspect="1"/>
          </p:cNvPicPr>
          <p:nvPr/>
        </p:nvPicPr>
        <p:blipFill>
          <a:blip r:embed="rId3"/>
          <a:stretch>
            <a:fillRect/>
          </a:stretch>
        </p:blipFill>
        <p:spPr>
          <a:xfrm rot="21600000">
            <a:off x="0" y="0"/>
            <a:ext cx="17475200" cy="9753600"/>
          </a:xfrm>
          <a:prstGeom prst="rect">
            <a:avLst/>
          </a:prstGeom>
        </p:spPr>
      </p:pic>
      <p:graphicFrame>
        <p:nvGraphicFramePr>
          <p:cNvPr id="178" name="table 178"/>
          <p:cNvGraphicFramePr>
            <a:graphicFrameLocks noGrp="1"/>
          </p:cNvGraphicFramePr>
          <p:nvPr/>
        </p:nvGraphicFramePr>
        <p:xfrm>
          <a:off x="2009221" y="4360551"/>
          <a:ext cx="13499463" cy="2653665"/>
        </p:xfrm>
        <a:graphic>
          <a:graphicData uri="http://schemas.openxmlformats.org/drawingml/2006/table">
            <a:tbl>
              <a:tblPr/>
              <a:tblGrid>
                <a:gridCol w="2964179">
                  <a:extLst>
                    <a:ext uri="{9D8B030D-6E8A-4147-A177-3AD203B41FA5}">
                      <a16:colId xmlns:a16="http://schemas.microsoft.com/office/drawing/2014/main" val="20000"/>
                    </a:ext>
                  </a:extLst>
                </a:gridCol>
                <a:gridCol w="3512184">
                  <a:extLst>
                    <a:ext uri="{9D8B030D-6E8A-4147-A177-3AD203B41FA5}">
                      <a16:colId xmlns:a16="http://schemas.microsoft.com/office/drawing/2014/main" val="20001"/>
                    </a:ext>
                  </a:extLst>
                </a:gridCol>
                <a:gridCol w="4070350">
                  <a:extLst>
                    <a:ext uri="{9D8B030D-6E8A-4147-A177-3AD203B41FA5}">
                      <a16:colId xmlns:a16="http://schemas.microsoft.com/office/drawing/2014/main" val="20002"/>
                    </a:ext>
                  </a:extLst>
                </a:gridCol>
                <a:gridCol w="2952750">
                  <a:extLst>
                    <a:ext uri="{9D8B030D-6E8A-4147-A177-3AD203B41FA5}">
                      <a16:colId xmlns:a16="http://schemas.microsoft.com/office/drawing/2014/main" val="20003"/>
                    </a:ext>
                  </a:extLst>
                </a:gridCol>
              </a:tblGrid>
              <a:tr h="676275">
                <a:tc>
                  <a:txBody>
                    <a:bodyPr/>
                    <a:lstStyle/>
                    <a:p>
                      <a:pPr algn="l" rtl="0" eaLnBrk="0">
                        <a:lnSpc>
                          <a:spcPct val="123000"/>
                        </a:lnSpc>
                      </a:pPr>
                      <a:endParaRPr sz="1000" dirty="0">
                        <a:latin typeface="Arial" panose="020B0604020202020204"/>
                        <a:ea typeface="Arial" panose="020B0604020202020204"/>
                        <a:cs typeface="Arial" panose="020B0604020202020204"/>
                      </a:endParaRPr>
                    </a:p>
                    <a:p>
                      <a:pPr marL="1274445" algn="l" rtl="0" eaLnBrk="0">
                        <a:lnSpc>
                          <a:spcPct val="95000"/>
                        </a:lnSpc>
                        <a:spcBef>
                          <a:spcPts val="5"/>
                        </a:spcBef>
                      </a:pPr>
                      <a:r>
                        <a:rPr sz="2500" b="1"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模型</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5000"/>
                        </a:lnSpc>
                      </a:pPr>
                      <a:endParaRPr sz="1000" dirty="0">
                        <a:latin typeface="Arial" panose="020B0604020202020204"/>
                        <a:ea typeface="Arial" panose="020B0604020202020204"/>
                        <a:cs typeface="Arial" panose="020B0604020202020204"/>
                      </a:endParaRPr>
                    </a:p>
                    <a:p>
                      <a:pPr marL="374015" algn="l" rtl="0" eaLnBrk="0">
                        <a:lnSpc>
                          <a:spcPct val="95000"/>
                        </a:lnSpc>
                        <a:spcBef>
                          <a:spcPts val="5"/>
                        </a:spcBef>
                      </a:pPr>
                      <a:r>
                        <a:rPr sz="2500" b="1"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方案A:仅因子(</a:t>
                      </a:r>
                      <a:r>
                        <a:rPr sz="2500" b="1"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AUC</a:t>
                      </a:r>
                      <a:r>
                        <a:rPr sz="2500" b="1"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3000"/>
                        </a:lnSpc>
                      </a:pPr>
                      <a:endParaRPr sz="1000" dirty="0">
                        <a:latin typeface="Arial" panose="020B0604020202020204"/>
                        <a:ea typeface="Arial" panose="020B0604020202020204"/>
                        <a:cs typeface="Arial" panose="020B0604020202020204"/>
                      </a:endParaRPr>
                    </a:p>
                    <a:p>
                      <a:pPr marL="448945" algn="l" rtl="0" eaLnBrk="0">
                        <a:lnSpc>
                          <a:spcPct val="95000"/>
                        </a:lnSpc>
                        <a:spcBef>
                          <a:spcPts val="5"/>
                        </a:spcBef>
                      </a:pPr>
                      <a:r>
                        <a:rPr sz="2500" b="1"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方案B:因子+离散(</a:t>
                      </a:r>
                      <a:r>
                        <a:rPr sz="2500" b="1"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AUC</a:t>
                      </a:r>
                      <a:r>
                        <a:rPr sz="2500" b="1"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5000"/>
                        </a:lnSpc>
                      </a:pPr>
                      <a:endParaRPr sz="1000" dirty="0">
                        <a:latin typeface="Arial" panose="020B0604020202020204"/>
                        <a:ea typeface="Arial" panose="020B0604020202020204"/>
                        <a:cs typeface="Arial" panose="020B0604020202020204"/>
                      </a:endParaRPr>
                    </a:p>
                    <a:p>
                      <a:pPr marL="455930" algn="l" rtl="0" eaLnBrk="0">
                        <a:lnSpc>
                          <a:spcPct val="95000"/>
                        </a:lnSpc>
                        <a:spcBef>
                          <a:spcPts val="5"/>
                        </a:spcBef>
                      </a:pPr>
                      <a:r>
                        <a:rPr sz="2500" b="1"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性能提升(B-A)</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8815">
                <a:tc>
                  <a:txBody>
                    <a:bodyPr/>
                    <a:lstStyle/>
                    <a:p>
                      <a:pPr algn="l" rtl="0" eaLnBrk="0">
                        <a:lnSpc>
                          <a:spcPct val="119000"/>
                        </a:lnSpc>
                      </a:pPr>
                      <a:endParaRPr sz="1000" dirty="0">
                        <a:latin typeface="Arial" panose="020B0604020202020204"/>
                        <a:ea typeface="Arial" panose="020B0604020202020204"/>
                        <a:cs typeface="Arial" panose="020B0604020202020204"/>
                      </a:endParaRPr>
                    </a:p>
                    <a:p>
                      <a:pPr marL="685165" algn="l" rtl="0" eaLnBrk="0">
                        <a:lnSpc>
                          <a:spcPct val="92000"/>
                        </a:lnSpc>
                      </a:pPr>
                      <a:r>
                        <a:rPr sz="2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Logistic</a:t>
                      </a:r>
                      <a:r>
                        <a:rPr sz="25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回归</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6000"/>
                        </a:lnSpc>
                      </a:pPr>
                      <a:endParaRPr sz="1000" dirty="0">
                        <a:latin typeface="Arial" panose="020B0604020202020204"/>
                        <a:ea typeface="Arial" panose="020B0604020202020204"/>
                        <a:cs typeface="Arial" panose="020B0604020202020204"/>
                      </a:endParaRPr>
                    </a:p>
                    <a:p>
                      <a:pPr marL="1321435" algn="l" rtl="0" eaLnBrk="0">
                        <a:lnSpc>
                          <a:spcPts val="3105"/>
                        </a:lnSpc>
                        <a:spcBef>
                          <a:spcPts val="0"/>
                        </a:spcBef>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0.813</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642745" algn="l" rtl="0" eaLnBrk="0">
                        <a:lnSpc>
                          <a:spcPts val="3105"/>
                        </a:lnSpc>
                      </a:pPr>
                      <a:r>
                        <a:rPr sz="2500" b="1" kern="0" spc="-4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0.916</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6000"/>
                        </a:lnSpc>
                      </a:pPr>
                      <a:endParaRPr sz="1000" dirty="0">
                        <a:latin typeface="Arial" panose="020B0604020202020204"/>
                        <a:ea typeface="Arial" panose="020B0604020202020204"/>
                        <a:cs typeface="Arial" panose="020B0604020202020204"/>
                      </a:endParaRPr>
                    </a:p>
                    <a:p>
                      <a:pPr marL="1003300" algn="l" rtl="0" eaLnBrk="0">
                        <a:lnSpc>
                          <a:spcPts val="3105"/>
                        </a:lnSpc>
                        <a:spcBef>
                          <a:spcPts val="0"/>
                        </a:spcBef>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+0.103</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5950">
                <a:tc>
                  <a:txBody>
                    <a:bodyPr/>
                    <a:lstStyle/>
                    <a:p>
                      <a:pPr algn="l" rtl="0" eaLnBrk="0">
                        <a:lnSpc>
                          <a:spcPct val="157000"/>
                        </a:lnSpc>
                      </a:pPr>
                      <a:endParaRPr sz="1000" dirty="0">
                        <a:latin typeface="Arial" panose="020B0604020202020204"/>
                        <a:ea typeface="Arial" panose="020B0604020202020204"/>
                        <a:cs typeface="Arial" panose="020B0604020202020204"/>
                      </a:endParaRPr>
                    </a:p>
                    <a:p>
                      <a:pPr marL="1275715" algn="l" rtl="0" eaLnBrk="0">
                        <a:lnSpc>
                          <a:spcPct val="79000"/>
                        </a:lnSpc>
                        <a:spcBef>
                          <a:spcPts val="0"/>
                        </a:spcBef>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LDA</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321435" algn="l" rtl="0" eaLnBrk="0">
                        <a:lnSpc>
                          <a:spcPts val="3105"/>
                        </a:lnSpc>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0.813</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638300" algn="l" rtl="0" eaLnBrk="0">
                        <a:lnSpc>
                          <a:spcPts val="3105"/>
                        </a:lnSpc>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0.912</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003300" algn="l" rtl="0" eaLnBrk="0">
                        <a:lnSpc>
                          <a:spcPts val="3105"/>
                        </a:lnSpc>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+0.099</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2625">
                <a:tc>
                  <a:txBody>
                    <a:bodyPr/>
                    <a:lstStyle/>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367665" algn="l" rtl="0" eaLnBrk="0">
                        <a:lnSpc>
                          <a:spcPct val="95000"/>
                        </a:lnSpc>
                      </a:pPr>
                      <a:r>
                        <a:rPr sz="2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高斯朴素贝叶斯</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6000"/>
                        </a:lnSpc>
                      </a:pPr>
                      <a:endParaRPr sz="1000" dirty="0">
                        <a:latin typeface="Arial" panose="020B0604020202020204"/>
                        <a:ea typeface="Arial" panose="020B0604020202020204"/>
                        <a:cs typeface="Arial" panose="020B0604020202020204"/>
                      </a:endParaRPr>
                    </a:p>
                    <a:p>
                      <a:pPr marL="1321435" algn="l" rtl="0" eaLnBrk="0">
                        <a:lnSpc>
                          <a:spcPts val="3105"/>
                        </a:lnSpc>
                        <a:spcBef>
                          <a:spcPts val="5"/>
                        </a:spcBef>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0.813</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6000"/>
                        </a:lnSpc>
                      </a:pPr>
                      <a:endParaRPr sz="1000" dirty="0">
                        <a:latin typeface="Arial" panose="020B0604020202020204"/>
                        <a:ea typeface="Arial" panose="020B0604020202020204"/>
                        <a:cs typeface="Arial" panose="020B0604020202020204"/>
                      </a:endParaRPr>
                    </a:p>
                    <a:p>
                      <a:pPr marL="1638300" algn="l" rtl="0" eaLnBrk="0">
                        <a:lnSpc>
                          <a:spcPts val="3105"/>
                        </a:lnSpc>
                        <a:spcBef>
                          <a:spcPts val="5"/>
                        </a:spcBef>
                      </a:pPr>
                      <a:r>
                        <a:rPr sz="2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0.866</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46000"/>
                        </a:lnSpc>
                      </a:pPr>
                      <a:endParaRPr sz="1000" dirty="0">
                        <a:latin typeface="Arial" panose="020B0604020202020204"/>
                        <a:ea typeface="Arial" panose="020B0604020202020204"/>
                        <a:cs typeface="Arial" panose="020B0604020202020204"/>
                      </a:endParaRPr>
                    </a:p>
                    <a:p>
                      <a:pPr marL="1003300" algn="l" rtl="0" eaLnBrk="0">
                        <a:lnSpc>
                          <a:spcPts val="3105"/>
                        </a:lnSpc>
                        <a:spcBef>
                          <a:spcPts val="5"/>
                        </a:spcBef>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+0.053</a:t>
                      </a:r>
                      <a:endParaRPr sz="25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80" name="textbox 180"/>
          <p:cNvSpPr/>
          <p:nvPr/>
        </p:nvSpPr>
        <p:spPr>
          <a:xfrm>
            <a:off x="959719" y="944995"/>
            <a:ext cx="14856460" cy="2372995"/>
          </a:xfrm>
          <a:prstGeom prst="rect">
            <a:avLst/>
          </a:prstGeom>
          <a:noFill/>
          <a:ln w="0" cap="flat">
            <a:noFill/>
            <a:prstDash val="solid"/>
            <a:miter lim="0"/>
          </a:ln>
        </p:spPr>
        <p:txBody>
          <a:bodyPr vert="horz" wrap="square" lIns="0" tIns="0" rIns="0" bIns="0"/>
          <a:lstStyle/>
          <a:p>
            <a:pPr algn="l" rtl="0" eaLnBrk="0">
              <a:lnSpc>
                <a:spcPct val="75000"/>
              </a:lnSpc>
            </a:pPr>
            <a:endParaRPr sz="100" dirty="0">
              <a:latin typeface="Arial" panose="020B0604020202020204"/>
              <a:ea typeface="Arial" panose="020B0604020202020204"/>
              <a:cs typeface="Arial" panose="020B0604020202020204"/>
            </a:endParaRPr>
          </a:p>
          <a:p>
            <a:pPr marL="12700" algn="l" rtl="0" eaLnBrk="0">
              <a:lnSpc>
                <a:spcPct val="96000"/>
              </a:lnSpc>
            </a:pPr>
            <a:r>
              <a:rPr sz="4000" b="1" kern="0" spc="180" dirty="0">
                <a:solidFill>
                  <a:srgbClr val="000000">
                    <a:alpha val="100000"/>
                  </a:srgbClr>
                </a:solidFill>
                <a:latin typeface="黑体" panose="02010609060101010101" charset="-122"/>
                <a:ea typeface="黑体" panose="02010609060101010101" charset="-122"/>
                <a:cs typeface="黑体" panose="02010609060101010101" charset="-122"/>
              </a:rPr>
              <a:t>1</a:t>
            </a:r>
            <a:r>
              <a:rPr lang="en-US" sz="4000" b="1" kern="0" spc="180" dirty="0">
                <a:solidFill>
                  <a:srgbClr val="000000">
                    <a:alpha val="100000"/>
                  </a:srgbClr>
                </a:solidFill>
                <a:latin typeface="黑体" panose="02010609060101010101" charset="-122"/>
                <a:ea typeface="黑体" panose="02010609060101010101" charset="-122"/>
                <a:cs typeface="黑体" panose="02010609060101010101" charset="-122"/>
              </a:rPr>
              <a:t>2</a:t>
            </a:r>
            <a:r>
              <a:rPr sz="4000" b="1" kern="0" spc="180" dirty="0">
                <a:solidFill>
                  <a:srgbClr val="000000">
                    <a:alpha val="100000"/>
                  </a:srgbClr>
                </a:solidFill>
                <a:latin typeface="黑体" panose="02010609060101010101" charset="-122"/>
                <a:ea typeface="黑体" panose="02010609060101010101" charset="-122"/>
                <a:cs typeface="黑体" panose="02010609060101010101" charset="-122"/>
              </a:rPr>
              <a:t>/综合对比与核心结论</a:t>
            </a:r>
            <a:endParaRPr sz="4000" dirty="0">
              <a:latin typeface="黑体" panose="02010609060101010101" charset="-122"/>
              <a:ea typeface="黑体" panose="02010609060101010101" charset="-122"/>
              <a:cs typeface="黑体" panose="02010609060101010101" charset="-122"/>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marL="327025" algn="l" rtl="0" eaLnBrk="0">
              <a:lnSpc>
                <a:spcPct val="86000"/>
              </a:lnSpc>
              <a:spcBef>
                <a:spcPts val="755"/>
              </a:spcBef>
            </a:pPr>
            <a:r>
              <a:rPr sz="2500" kern="0" spc="50" dirty="0">
                <a:solidFill>
                  <a:srgbClr val="000000">
                    <a:alpha val="100000"/>
                  </a:srgbClr>
                </a:solidFill>
                <a:latin typeface="黑体" panose="02010609060101010101" charset="-122"/>
                <a:ea typeface="黑体" panose="02010609060101010101" charset="-122"/>
                <a:cs typeface="黑体" panose="02010609060101010101" charset="-122"/>
              </a:rPr>
              <a:t>总体发现：在所有模型中，方案B(因子+离散变量)的性能均一致且</a:t>
            </a:r>
            <a:r>
              <a:rPr sz="2500" kern="0" spc="40" dirty="0">
                <a:solidFill>
                  <a:srgbClr val="000000">
                    <a:alpha val="100000"/>
                  </a:srgbClr>
                </a:solidFill>
                <a:latin typeface="黑体" panose="02010609060101010101" charset="-122"/>
                <a:ea typeface="黑体" panose="02010609060101010101" charset="-122"/>
                <a:cs typeface="黑体" panose="02010609060101010101" charset="-122"/>
              </a:rPr>
              <a:t>显著地优于仅使用因子的方案A。</a:t>
            </a:r>
            <a:endParaRPr sz="2500" dirty="0">
              <a:latin typeface="黑体" panose="02010609060101010101" charset="-122"/>
              <a:ea typeface="黑体" panose="02010609060101010101" charset="-122"/>
              <a:cs typeface="黑体" panose="02010609060101010101" charset="-122"/>
            </a:endParaRPr>
          </a:p>
          <a:p>
            <a:pPr marL="327025" algn="l" rtl="0" eaLnBrk="0">
              <a:lnSpc>
                <a:spcPts val="6060"/>
              </a:lnSpc>
            </a:pPr>
            <a:r>
              <a:rPr sz="2500" kern="0" spc="50" dirty="0">
                <a:solidFill>
                  <a:srgbClr val="000000">
                    <a:alpha val="100000"/>
                  </a:srgbClr>
                </a:solidFill>
                <a:latin typeface="黑体" panose="02010609060101010101" charset="-122"/>
                <a:ea typeface="黑体" panose="02010609060101010101" charset="-122"/>
                <a:cs typeface="黑体" panose="02010609060101010101" charset="-122"/>
              </a:rPr>
              <a:t>最终结论：</a:t>
            </a:r>
            <a:r>
              <a:rPr sz="2500" kern="0" spc="0" dirty="0">
                <a:solidFill>
                  <a:srgbClr val="000000">
                    <a:alpha val="100000"/>
                  </a:srgbClr>
                </a:solidFill>
                <a:latin typeface="黑体" panose="02010609060101010101" charset="-122"/>
                <a:ea typeface="黑体" panose="02010609060101010101" charset="-122"/>
                <a:cs typeface="黑体" panose="02010609060101010101" charset="-122"/>
              </a:rPr>
              <a:t>Logistic</a:t>
            </a:r>
            <a:r>
              <a:rPr sz="2500" kern="0" spc="50" dirty="0">
                <a:solidFill>
                  <a:srgbClr val="000000">
                    <a:alpha val="100000"/>
                  </a:srgbClr>
                </a:solidFill>
                <a:latin typeface="黑体" panose="02010609060101010101" charset="-122"/>
                <a:ea typeface="黑体" panose="02010609060101010101" charset="-122"/>
                <a:cs typeface="黑体" panose="02010609060101010101" charset="-122"/>
              </a:rPr>
              <a:t>回归模型在方案B下的表现最佳</a:t>
            </a:r>
            <a:r>
              <a:rPr sz="2500" kern="0" spc="-190" dirty="0">
                <a:solidFill>
                  <a:srgbClr val="000000">
                    <a:alpha val="100000"/>
                  </a:srgbClr>
                </a:solidFill>
                <a:latin typeface="黑体" panose="02010609060101010101" charset="-122"/>
                <a:ea typeface="黑体" panose="02010609060101010101" charset="-122"/>
                <a:cs typeface="黑体" panose="02010609060101010101" charset="-122"/>
              </a:rPr>
              <a:t> </a:t>
            </a:r>
            <a:r>
              <a:rPr sz="2500" kern="0" spc="50" dirty="0">
                <a:solidFill>
                  <a:srgbClr val="000000">
                    <a:alpha val="100000"/>
                  </a:srgbClr>
                </a:solidFill>
                <a:latin typeface="黑体" panose="02010609060101010101" charset="-122"/>
                <a:ea typeface="黑体" panose="02010609060101010101" charset="-122"/>
                <a:cs typeface="黑体" panose="02010609060101010101" charset="-122"/>
              </a:rPr>
              <a:t>(</a:t>
            </a:r>
            <a:r>
              <a:rPr sz="2500" kern="0" spc="0" dirty="0">
                <a:solidFill>
                  <a:srgbClr val="000000">
                    <a:alpha val="100000"/>
                  </a:srgbClr>
                </a:solidFill>
                <a:latin typeface="黑体" panose="02010609060101010101" charset="-122"/>
                <a:ea typeface="黑体" panose="02010609060101010101" charset="-122"/>
                <a:cs typeface="黑体" panose="02010609060101010101" charset="-122"/>
              </a:rPr>
              <a:t>AUC</a:t>
            </a:r>
            <a:r>
              <a:rPr sz="2500" kern="0" spc="50" dirty="0">
                <a:solidFill>
                  <a:srgbClr val="000000">
                    <a:alpha val="100000"/>
                  </a:srgbClr>
                </a:solidFill>
                <a:latin typeface="黑体" panose="02010609060101010101" charset="-122"/>
                <a:ea typeface="黑体" panose="02010609060101010101" charset="-122"/>
                <a:cs typeface="黑体" panose="02010609060101010101" charset="-122"/>
              </a:rPr>
              <a:t>=0.916), 是本次分析的最优预测模型。</a:t>
            </a:r>
            <a:endParaRPr sz="25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 150"/>
          <p:cNvSpPr/>
          <p:nvPr/>
        </p:nvSpPr>
        <p:spPr>
          <a:xfrm>
            <a:off x="0" y="0"/>
            <a:ext cx="17475200" cy="9753600"/>
          </a:xfrm>
          <a:prstGeom prst="rect">
            <a:avLst/>
          </a:prstGeom>
          <a:solidFill>
            <a:srgbClr val="EDF1F5">
              <a:alpha val="100000"/>
            </a:srgbClr>
          </a:solidFill>
          <a:ln w="0" cap="flat">
            <a:noFill/>
            <a:prstDash val="solid"/>
            <a:miter lim="0"/>
          </a:ln>
        </p:spPr>
        <p:txBody>
          <a:bodyPr rtlCol="0"/>
          <a:lstStyle/>
          <a:p>
            <a:pPr algn="ctr"/>
            <a:endParaRPr lang="zh-CN" altLang="en-US"/>
          </a:p>
        </p:txBody>
      </p:sp>
      <p:sp>
        <p:nvSpPr>
          <p:cNvPr id="152" name="textbox 152"/>
          <p:cNvSpPr/>
          <p:nvPr/>
        </p:nvSpPr>
        <p:spPr>
          <a:xfrm>
            <a:off x="1021080" y="-142240"/>
            <a:ext cx="8136255" cy="1550670"/>
          </a:xfrm>
          <a:prstGeom prst="rect">
            <a:avLst/>
          </a:prstGeom>
          <a:noFill/>
          <a:ln w="0" cap="flat">
            <a:noFill/>
            <a:prstDash val="solid"/>
            <a:miter lim="0"/>
          </a:ln>
        </p:spPr>
        <p:txBody>
          <a:bodyPr vert="horz" wrap="square" lIns="0" tIns="0" rIns="0" bIns="0"/>
          <a:lstStyle/>
          <a:p>
            <a:pPr algn="l" rtl="0" eaLnBrk="0">
              <a:lnSpc>
                <a:spcPct val="104000"/>
              </a:lnSpc>
            </a:pPr>
            <a:endParaRPr sz="4400" b="1" dirty="0">
              <a:latin typeface="黑体" panose="02010609060101010101" charset="-122"/>
              <a:ea typeface="黑体" panose="02010609060101010101" charset="-122"/>
              <a:cs typeface="黑体" panose="02010609060101010101" charset="-122"/>
            </a:endParaRPr>
          </a:p>
          <a:p>
            <a:pPr marL="60325" algn="l" rtl="0" eaLnBrk="0">
              <a:lnSpc>
                <a:spcPct val="91000"/>
              </a:lnSpc>
              <a:spcBef>
                <a:spcPts val="0"/>
              </a:spcBef>
            </a:pPr>
            <a:r>
              <a:rPr sz="4800" b="1" kern="0" spc="190" dirty="0">
                <a:solidFill>
                  <a:srgbClr val="000000">
                    <a:alpha val="100000"/>
                  </a:srgbClr>
                </a:solidFill>
                <a:latin typeface="黑体" panose="02010609060101010101" charset="-122"/>
                <a:ea typeface="黑体" panose="02010609060101010101" charset="-122"/>
                <a:cs typeface="黑体" panose="02010609060101010101" charset="-122"/>
              </a:rPr>
              <a:t>1</a:t>
            </a:r>
            <a:r>
              <a:rPr lang="en-US" sz="4800" b="1" kern="0" spc="190" dirty="0">
                <a:solidFill>
                  <a:srgbClr val="000000">
                    <a:alpha val="100000"/>
                  </a:srgbClr>
                </a:solidFill>
                <a:latin typeface="黑体" panose="02010609060101010101" charset="-122"/>
                <a:ea typeface="黑体" panose="02010609060101010101" charset="-122"/>
                <a:cs typeface="黑体" panose="02010609060101010101" charset="-122"/>
              </a:rPr>
              <a:t>3</a:t>
            </a:r>
            <a:r>
              <a:rPr sz="4800" b="1" kern="0" spc="190" dirty="0">
                <a:solidFill>
                  <a:srgbClr val="000000">
                    <a:alpha val="100000"/>
                  </a:srgbClr>
                </a:solidFill>
                <a:latin typeface="黑体" panose="02010609060101010101" charset="-122"/>
                <a:ea typeface="黑体" panose="02010609060101010101" charset="-122"/>
                <a:cs typeface="黑体" panose="02010609060101010101" charset="-122"/>
              </a:rPr>
              <a:t>/</a:t>
            </a:r>
            <a:r>
              <a:rPr lang="zh-CN" altLang="en-US" sz="4800" b="1" dirty="0">
                <a:latin typeface="黑体" panose="02010609060101010101" charset="-122"/>
                <a:ea typeface="黑体" panose="02010609060101010101" charset="-122"/>
                <a:cs typeface="黑体" panose="02010609060101010101" charset="-122"/>
              </a:rPr>
              <a:t>一些结论</a:t>
            </a: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marL="56515" algn="l" rtl="0" eaLnBrk="0">
              <a:lnSpc>
                <a:spcPct val="97000"/>
              </a:lnSpc>
              <a:spcBef>
                <a:spcPts val="815"/>
              </a:spcBef>
            </a:pPr>
            <a:endParaRPr sz="2700" dirty="0">
              <a:latin typeface="黑体" panose="02010609060101010101" charset="-122"/>
              <a:ea typeface="黑体" panose="02010609060101010101" charset="-122"/>
              <a:cs typeface="黑体" panose="02010609060101010101" charset="-122"/>
            </a:endParaRPr>
          </a:p>
        </p:txBody>
      </p:sp>
      <p:pic>
        <p:nvPicPr>
          <p:cNvPr id="7" name="图片 6"/>
          <p:cNvPicPr>
            <a:picLocks noChangeAspect="1"/>
          </p:cNvPicPr>
          <p:nvPr/>
        </p:nvPicPr>
        <p:blipFill>
          <a:blip r:embed="rId3"/>
          <a:stretch>
            <a:fillRect/>
          </a:stretch>
        </p:blipFill>
        <p:spPr>
          <a:xfrm>
            <a:off x="8738235" y="0"/>
            <a:ext cx="8736965" cy="9741535"/>
          </a:xfrm>
          <a:prstGeom prst="rect">
            <a:avLst/>
          </a:prstGeom>
        </p:spPr>
      </p:pic>
      <p:sp>
        <p:nvSpPr>
          <p:cNvPr id="8" name="文本框 7"/>
          <p:cNvSpPr txBox="1"/>
          <p:nvPr/>
        </p:nvSpPr>
        <p:spPr>
          <a:xfrm>
            <a:off x="345440" y="1143000"/>
            <a:ext cx="8192135" cy="8105775"/>
          </a:xfrm>
          <a:prstGeom prst="rect">
            <a:avLst/>
          </a:prstGeom>
          <a:noFill/>
        </p:spPr>
        <p:txBody>
          <a:bodyPr wrap="square" rtlCol="0">
            <a:noAutofit/>
          </a:bodyPr>
          <a:lstStyle/>
          <a:p>
            <a:r>
              <a:rPr lang="en-US" altLang="en-US" sz="2400" b="1" dirty="0"/>
              <a:t>①</a:t>
            </a:r>
            <a:r>
              <a:rPr lang="zh-CN" altLang="en-US" sz="2400" b="1" dirty="0"/>
              <a:t>年龄偏大的人运动时最大心率较低、运动后心电图</a:t>
            </a:r>
            <a:r>
              <a:rPr lang="en-US" altLang="zh-CN" sz="2400" b="1" dirty="0"/>
              <a:t> ST </a:t>
            </a:r>
            <a:r>
              <a:rPr lang="zh-CN" altLang="en-US" sz="2400" b="1" dirty="0"/>
              <a:t>段压低较明显，说明心脏运动耐受能力下降，患病风险更高</a:t>
            </a:r>
          </a:p>
          <a:p>
            <a:endParaRPr lang="en-US" altLang="zh-CN" sz="2400" b="1" dirty="0"/>
          </a:p>
          <a:p>
            <a:r>
              <a:rPr lang="en-US" altLang="en-US" sz="2400" b="1" dirty="0"/>
              <a:t>②</a:t>
            </a:r>
            <a:r>
              <a:rPr lang="zh-CN" altLang="en-US" sz="2400" b="1" dirty="0"/>
              <a:t>静息血压偏高的人群，心脏病风险更大</a:t>
            </a:r>
          </a:p>
          <a:p>
            <a:r>
              <a:rPr lang="zh-CN" altLang="en-US" sz="2400" b="1" dirty="0"/>
              <a:t>在其他条件相近的情况下，静息状态下血压水平越高，心脏长期承受的负荷越大，从而：静息血压偏高往往伴随着更高的心脏病发生风险。</a:t>
            </a:r>
          </a:p>
          <a:p>
            <a:endParaRPr lang="en-US" altLang="zh-CN" sz="2400" b="1" dirty="0"/>
          </a:p>
          <a:p>
            <a:r>
              <a:rPr lang="en-US" altLang="en-US" sz="2400" b="1" dirty="0"/>
              <a:t>③</a:t>
            </a:r>
            <a:r>
              <a:rPr lang="zh-CN" altLang="en-US" sz="2400" b="1" dirty="0"/>
              <a:t>运动诱发不适症状，提示心脏在负荷下存在隐患</a:t>
            </a:r>
          </a:p>
          <a:p>
            <a:r>
              <a:rPr lang="zh-CN" altLang="en-US" sz="2400" b="1" dirty="0"/>
              <a:t>如果个体在运动过程中出现心绞痛或明显不适，通常说明心脏在负荷条件下难以维持正常功能：运动诱发症状的出现，往往与更高的心脏病风险相关。</a:t>
            </a:r>
          </a:p>
          <a:p>
            <a:endParaRPr lang="en-US" altLang="zh-CN" sz="2400" b="1" dirty="0"/>
          </a:p>
          <a:p>
            <a:r>
              <a:rPr lang="en-US" altLang="en-US" sz="2400" b="1" dirty="0"/>
              <a:t>④</a:t>
            </a:r>
            <a:r>
              <a:rPr lang="zh-CN" altLang="en-US" sz="2400" b="1" dirty="0"/>
              <a:t>多项轻度异常叠加，比单一严重异常更值得警惕</a:t>
            </a:r>
          </a:p>
          <a:p>
            <a:r>
              <a:rPr lang="zh-CN" altLang="en-US" sz="2400" b="1" dirty="0"/>
              <a:t>即使单个指标未达到明显异常水平，但多项指标同时处于不利区间时，整体心脏病风险仍会显著上升。这说明心脏病风险更多体现为多因素累积效应，而不是某一个指标</a:t>
            </a:r>
            <a:r>
              <a:rPr lang="en-US" altLang="zh-CN" sz="2400" b="1" dirty="0"/>
              <a:t>“</a:t>
            </a:r>
            <a:r>
              <a:rPr lang="zh-CN" altLang="en-US" sz="2400" b="1" dirty="0"/>
              <a:t>突然失控</a:t>
            </a:r>
            <a:r>
              <a:rPr lang="en-US" altLang="zh-CN" sz="2400" b="1" dirty="0"/>
              <a:t>”</a:t>
            </a:r>
            <a:r>
              <a:rPr lang="zh-CN" altLang="en-US" sz="2400" b="1" dirty="0"/>
              <a:t>。</a:t>
            </a:r>
          </a:p>
          <a:p>
            <a:endParaRPr lang="en-US" altLang="zh-CN" sz="2400" b="1" dirty="0"/>
          </a:p>
          <a:p>
            <a:r>
              <a:rPr lang="en-US" altLang="en-US" sz="2400" b="1" dirty="0"/>
              <a:t>⑤</a:t>
            </a:r>
            <a:r>
              <a:rPr lang="zh-CN" altLang="en-US" sz="2400" b="1" dirty="0"/>
              <a:t>单一指标作用有限，多项指标联合判断更可靠</a:t>
            </a:r>
          </a:p>
          <a:p>
            <a:r>
              <a:rPr lang="zh-CN" altLang="en-US" sz="2400" b="1" dirty="0"/>
              <a:t>无论是连续生理指标，还是离散临床指标，单独使用某一个指标都难以准确判断是否患病。但当多类指标联合考虑时，判断效果显著提升。</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stretch>
            <a:fillRect/>
          </a:stretch>
        </p:blipFill>
        <p:spPr>
          <a:xfrm>
            <a:off x="-67310" y="635"/>
            <a:ext cx="17541875" cy="9752965"/>
          </a:xfrm>
          <a:prstGeom prst="rect">
            <a:avLst/>
          </a:prstGeom>
        </p:spPr>
      </p:pic>
      <p:sp>
        <p:nvSpPr>
          <p:cNvPr id="188" name="textbox 188"/>
          <p:cNvSpPr/>
          <p:nvPr/>
        </p:nvSpPr>
        <p:spPr>
          <a:xfrm>
            <a:off x="10236200" y="531495"/>
            <a:ext cx="6920865" cy="3390265"/>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150000"/>
              </a:lnSpc>
            </a:pPr>
            <a:r>
              <a:rPr sz="3200" kern="0" spc="90" dirty="0">
                <a:solidFill>
                  <a:srgbClr val="000000">
                    <a:alpha val="100000"/>
                  </a:srgbClr>
                </a:solidFill>
                <a:latin typeface="黑体" panose="02010609060101010101" charset="-122"/>
                <a:ea typeface="黑体" panose="02010609060101010101" charset="-122"/>
                <a:cs typeface="黑体" panose="02010609060101010101" charset="-122"/>
              </a:rPr>
              <a:t>解决方案：采用分步策略。先仅对5个连续变量进行聚类和因子分析以</a:t>
            </a:r>
            <a:r>
              <a:rPr sz="3200" kern="0" spc="80" dirty="0">
                <a:solidFill>
                  <a:srgbClr val="000000">
                    <a:alpha val="100000"/>
                  </a:srgbClr>
                </a:solidFill>
                <a:latin typeface="黑体" panose="02010609060101010101" charset="-122"/>
                <a:ea typeface="黑体" panose="02010609060101010101" charset="-122"/>
                <a:cs typeface="黑体" panose="02010609060101010101" charset="-122"/>
              </a:rPr>
              <a:t>挖掘核心结构；再将降维</a:t>
            </a:r>
            <a:r>
              <a:rPr sz="3200" kern="0" spc="-10" dirty="0">
                <a:solidFill>
                  <a:srgbClr val="000000">
                    <a:alpha val="100000"/>
                  </a:srgbClr>
                </a:solidFill>
                <a:latin typeface="黑体" panose="02010609060101010101" charset="-122"/>
                <a:ea typeface="黑体" panose="02010609060101010101" charset="-122"/>
                <a:cs typeface="黑体" panose="02010609060101010101" charset="-122"/>
              </a:rPr>
              <a:t> </a:t>
            </a:r>
            <a:r>
              <a:rPr sz="3200" kern="0" spc="90" dirty="0">
                <a:solidFill>
                  <a:srgbClr val="000000">
                    <a:alpha val="100000"/>
                  </a:srgbClr>
                </a:solidFill>
                <a:latin typeface="黑体" panose="02010609060101010101" charset="-122"/>
                <a:ea typeface="黑体" panose="02010609060101010101" charset="-122"/>
                <a:cs typeface="黑体" panose="02010609060101010101" charset="-122"/>
              </a:rPr>
              <a:t>后的因子与原始离散</a:t>
            </a:r>
            <a:r>
              <a:rPr sz="3200" kern="0" spc="80" dirty="0">
                <a:solidFill>
                  <a:srgbClr val="000000">
                    <a:alpha val="100000"/>
                  </a:srgbClr>
                </a:solidFill>
                <a:latin typeface="黑体" panose="02010609060101010101" charset="-122"/>
                <a:ea typeface="黑体" panose="02010609060101010101" charset="-122"/>
                <a:cs typeface="黑体" panose="02010609060101010101" charset="-122"/>
              </a:rPr>
              <a:t>变量结合，构建更全面的预</a:t>
            </a:r>
            <a:r>
              <a:rPr sz="3200" kern="0" spc="-10" dirty="0">
                <a:solidFill>
                  <a:srgbClr val="000000">
                    <a:alpha val="100000"/>
                  </a:srgbClr>
                </a:solidFill>
                <a:latin typeface="黑体" panose="02010609060101010101" charset="-122"/>
                <a:ea typeface="黑体" panose="02010609060101010101" charset="-122"/>
                <a:cs typeface="黑体" panose="02010609060101010101" charset="-122"/>
              </a:rPr>
              <a:t> </a:t>
            </a:r>
            <a:r>
              <a:rPr sz="3200" kern="0" spc="170" dirty="0">
                <a:solidFill>
                  <a:srgbClr val="000000">
                    <a:alpha val="100000"/>
                  </a:srgbClr>
                </a:solidFill>
                <a:latin typeface="黑体" panose="02010609060101010101" charset="-122"/>
                <a:ea typeface="黑体" panose="02010609060101010101" charset="-122"/>
                <a:cs typeface="黑体" panose="02010609060101010101" charset="-122"/>
              </a:rPr>
              <a:t>测测模型(方案</a:t>
            </a:r>
            <a:r>
              <a:rPr sz="3200" kern="0" spc="170" dirty="0">
                <a:solidFill>
                  <a:srgbClr val="000000">
                    <a:alpha val="100000"/>
                  </a:srgbClr>
                </a:solidFill>
                <a:latin typeface="Arial" panose="020B0604020202020204"/>
                <a:ea typeface="Arial" panose="020B0604020202020204"/>
                <a:cs typeface="Arial" panose="020B0604020202020204"/>
              </a:rPr>
              <a:t>B)</a:t>
            </a:r>
            <a:r>
              <a:rPr sz="3200" kern="0" spc="1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p>
        </p:txBody>
      </p:sp>
      <p:sp>
        <p:nvSpPr>
          <p:cNvPr id="190" name="textbox 190"/>
          <p:cNvSpPr/>
          <p:nvPr/>
        </p:nvSpPr>
        <p:spPr>
          <a:xfrm>
            <a:off x="1729740" y="1764665"/>
            <a:ext cx="5976620" cy="1751330"/>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150000"/>
              </a:lnSpc>
            </a:pPr>
            <a:r>
              <a:rPr sz="3600" kern="0" spc="190" dirty="0">
                <a:solidFill>
                  <a:srgbClr val="000000">
                    <a:alpha val="100000"/>
                  </a:srgbClr>
                </a:solidFill>
                <a:latin typeface="微软雅黑" panose="020B0503020204020204" charset="-122"/>
                <a:ea typeface="微软雅黑" panose="020B0503020204020204" charset="-122"/>
                <a:cs typeface="微软雅黑" panose="020B0503020204020204" charset="-122"/>
              </a:rPr>
              <a:t>问题1:如何处理混合类型</a:t>
            </a:r>
            <a:r>
              <a:rPr sz="3600" kern="0" spc="180" dirty="0">
                <a:solidFill>
                  <a:srgbClr val="000000">
                    <a:alpha val="100000"/>
                  </a:srgbClr>
                </a:solidFill>
                <a:latin typeface="微软雅黑" panose="020B0503020204020204" charset="-122"/>
                <a:ea typeface="微软雅黑" panose="020B0503020204020204" charset="-122"/>
                <a:cs typeface="微软雅黑" panose="020B0503020204020204" charset="-122"/>
              </a:rPr>
              <a:t>数据进行探索性分</a:t>
            </a:r>
            <a:r>
              <a:rPr sz="3600" kern="0" spc="260" dirty="0">
                <a:solidFill>
                  <a:srgbClr val="000000">
                    <a:alpha val="100000"/>
                  </a:srgbClr>
                </a:solidFill>
                <a:latin typeface="微软雅黑" panose="020B0503020204020204" charset="-122"/>
                <a:ea typeface="微软雅黑" panose="020B0503020204020204" charset="-122"/>
                <a:cs typeface="微软雅黑" panose="020B0503020204020204" charset="-122"/>
              </a:rPr>
              <a:t>析?</a:t>
            </a:r>
          </a:p>
        </p:txBody>
      </p:sp>
      <p:sp>
        <p:nvSpPr>
          <p:cNvPr id="192" name="textbox 192"/>
          <p:cNvSpPr/>
          <p:nvPr/>
        </p:nvSpPr>
        <p:spPr>
          <a:xfrm>
            <a:off x="523758" y="185789"/>
            <a:ext cx="6910705" cy="672465"/>
          </a:xfrm>
          <a:prstGeom prst="rect">
            <a:avLst/>
          </a:prstGeom>
          <a:noFill/>
          <a:ln w="0" cap="flat">
            <a:noFill/>
            <a:prstDash val="solid"/>
            <a:miter lim="0"/>
          </a:ln>
        </p:spPr>
        <p:txBody>
          <a:bodyPr vert="horz" wrap="square" lIns="0" tIns="0" rIns="0" bIns="0"/>
          <a:lstStyle/>
          <a:p>
            <a:pPr algn="l" rtl="0" eaLnBrk="0">
              <a:lnSpc>
                <a:spcPct val="102000"/>
              </a:lnSpc>
            </a:pPr>
            <a:endParaRPr sz="100" dirty="0">
              <a:latin typeface="Arial" panose="020B0604020202020204"/>
              <a:ea typeface="Arial" panose="020B0604020202020204"/>
              <a:cs typeface="Arial" panose="020B0604020202020204"/>
            </a:endParaRPr>
          </a:p>
          <a:p>
            <a:pPr marL="12700" algn="l" rtl="0" eaLnBrk="0">
              <a:lnSpc>
                <a:spcPct val="96000"/>
              </a:lnSpc>
              <a:spcBef>
                <a:spcPts val="0"/>
              </a:spcBef>
            </a:pPr>
            <a:r>
              <a:rPr sz="4400" b="1" kern="0" spc="260" dirty="0">
                <a:solidFill>
                  <a:srgbClr val="000000">
                    <a:alpha val="100000"/>
                  </a:srgbClr>
                </a:solidFill>
                <a:latin typeface="黑体" panose="02010609060101010101" charset="-122"/>
                <a:ea typeface="黑体" panose="02010609060101010101" charset="-122"/>
                <a:cs typeface="黑体" panose="02010609060101010101" charset="-122"/>
              </a:rPr>
              <a:t>1</a:t>
            </a:r>
            <a:r>
              <a:rPr lang="en-US" sz="4400" b="1" kern="0" spc="260" dirty="0">
                <a:solidFill>
                  <a:srgbClr val="000000">
                    <a:alpha val="100000"/>
                  </a:srgbClr>
                </a:solidFill>
                <a:latin typeface="黑体" panose="02010609060101010101" charset="-122"/>
                <a:ea typeface="黑体" panose="02010609060101010101" charset="-122"/>
                <a:cs typeface="黑体" panose="02010609060101010101" charset="-122"/>
              </a:rPr>
              <a:t>4</a:t>
            </a:r>
            <a:r>
              <a:rPr sz="4400" b="1" kern="0" spc="260" dirty="0">
                <a:solidFill>
                  <a:srgbClr val="000000">
                    <a:alpha val="100000"/>
                  </a:srgbClr>
                </a:solidFill>
                <a:latin typeface="黑体" panose="02010609060101010101" charset="-122"/>
                <a:ea typeface="黑体" panose="02010609060101010101" charset="-122"/>
                <a:cs typeface="黑体" panose="02010609060101010101" charset="-122"/>
              </a:rPr>
              <a:t>/遇到的问题与</a:t>
            </a:r>
            <a:r>
              <a:rPr sz="4400" b="1" kern="0" spc="250" dirty="0">
                <a:solidFill>
                  <a:srgbClr val="000000">
                    <a:alpha val="100000"/>
                  </a:srgbClr>
                </a:solidFill>
                <a:latin typeface="黑体" panose="02010609060101010101" charset="-122"/>
                <a:ea typeface="黑体" panose="02010609060101010101" charset="-122"/>
                <a:cs typeface="黑体" panose="02010609060101010101" charset="-122"/>
              </a:rPr>
              <a:t>解决方案</a:t>
            </a:r>
            <a:endParaRPr sz="4400" dirty="0">
              <a:latin typeface="黑体" panose="02010609060101010101" charset="-122"/>
              <a:ea typeface="黑体" panose="02010609060101010101" charset="-122"/>
              <a:cs typeface="黑体" panose="02010609060101010101" charset="-122"/>
            </a:endParaRPr>
          </a:p>
        </p:txBody>
      </p:sp>
      <p:pic>
        <p:nvPicPr>
          <p:cNvPr id="194" name="picture 194"/>
          <p:cNvPicPr>
            <a:picLocks noChangeAspect="1"/>
          </p:cNvPicPr>
          <p:nvPr/>
        </p:nvPicPr>
        <p:blipFill>
          <a:blip r:embed="rId4"/>
          <a:stretch>
            <a:fillRect/>
          </a:stretch>
        </p:blipFill>
        <p:spPr>
          <a:xfrm rot="21600000">
            <a:off x="9467871" y="2248542"/>
            <a:ext cx="641339" cy="952536"/>
          </a:xfrm>
          <a:prstGeom prst="rect">
            <a:avLst/>
          </a:prstGeom>
        </p:spPr>
      </p:pic>
      <p:pic>
        <p:nvPicPr>
          <p:cNvPr id="202" name="picture 202"/>
          <p:cNvPicPr>
            <a:picLocks noChangeAspect="1"/>
          </p:cNvPicPr>
          <p:nvPr/>
        </p:nvPicPr>
        <p:blipFill>
          <a:blip r:embed="rId5"/>
          <a:stretch>
            <a:fillRect/>
          </a:stretch>
        </p:blipFill>
        <p:spPr>
          <a:xfrm rot="21600000">
            <a:off x="596900" y="2153920"/>
            <a:ext cx="628650" cy="952500"/>
          </a:xfrm>
          <a:prstGeom prst="rect">
            <a:avLst/>
          </a:prstGeom>
        </p:spPr>
      </p:pic>
      <p:pic>
        <p:nvPicPr>
          <p:cNvPr id="4" name="图片 3"/>
          <p:cNvPicPr/>
          <p:nvPr/>
        </p:nvPicPr>
        <p:blipFill>
          <a:blip r:embed="rId6">
            <a:extLst>
              <a:ext uri="{96DAC541-7B7A-43D3-8B79-37D633B846F1}">
                <asvg:svgBlip xmlns:asvg="http://schemas.microsoft.com/office/drawing/2016/SVG/main" r:embed="rId7"/>
              </a:ext>
            </a:extLst>
          </a:blip>
          <a:stretch>
            <a:fillRect/>
          </a:stretch>
        </p:blipFill>
        <p:spPr>
          <a:xfrm>
            <a:off x="8547100" y="4686300"/>
            <a:ext cx="381000" cy="381000"/>
          </a:xfrm>
          <a:prstGeom prst="rect">
            <a:avLst/>
          </a:prstGeom>
        </p:spPr>
      </p:pic>
      <p:pic>
        <p:nvPicPr>
          <p:cNvPr id="6" name="picture 202"/>
          <p:cNvPicPr>
            <a:picLocks noChangeAspect="1"/>
          </p:cNvPicPr>
          <p:nvPr/>
        </p:nvPicPr>
        <p:blipFill>
          <a:blip r:embed="rId5"/>
          <a:stretch>
            <a:fillRect/>
          </a:stretch>
        </p:blipFill>
        <p:spPr>
          <a:xfrm rot="21600000">
            <a:off x="596900" y="6738620"/>
            <a:ext cx="628650" cy="952500"/>
          </a:xfrm>
          <a:prstGeom prst="rect">
            <a:avLst/>
          </a:prstGeom>
        </p:spPr>
      </p:pic>
      <p:pic>
        <p:nvPicPr>
          <p:cNvPr id="7" name="picture 194"/>
          <p:cNvPicPr>
            <a:picLocks noChangeAspect="1"/>
          </p:cNvPicPr>
          <p:nvPr/>
        </p:nvPicPr>
        <p:blipFill>
          <a:blip r:embed="rId4"/>
          <a:stretch>
            <a:fillRect/>
          </a:stretch>
        </p:blipFill>
        <p:spPr>
          <a:xfrm rot="21600000">
            <a:off x="9594871" y="6508757"/>
            <a:ext cx="641339" cy="952536"/>
          </a:xfrm>
          <a:prstGeom prst="rect">
            <a:avLst/>
          </a:prstGeom>
        </p:spPr>
      </p:pic>
      <p:sp>
        <p:nvSpPr>
          <p:cNvPr id="8" name="textbox 190"/>
          <p:cNvSpPr/>
          <p:nvPr/>
        </p:nvSpPr>
        <p:spPr>
          <a:xfrm>
            <a:off x="1729740" y="5983605"/>
            <a:ext cx="5976620" cy="1751330"/>
          </a:xfrm>
          <a:prstGeom prst="rect">
            <a:avLst/>
          </a:prstGeom>
          <a:noFill/>
          <a:ln w="0" cap="flat">
            <a:noFill/>
            <a:prstDash val="solid"/>
            <a:miter lim="0"/>
          </a:ln>
        </p:spPr>
        <p:txBody>
          <a:bodyPr vert="horz" wrap="square" lIns="0" tIns="0" rIns="0" bIns="0"/>
          <a:lstStyle/>
          <a:p>
            <a:pPr algn="l" rtl="0" eaLnBrk="0">
              <a:lnSpc>
                <a:spcPct val="90000"/>
              </a:lnSpc>
            </a:pPr>
            <a:endParaRPr sz="3600" dirty="0">
              <a:latin typeface="微软雅黑" panose="020B0503020204020204" charset="-122"/>
              <a:ea typeface="微软雅黑" panose="020B0503020204020204" charset="-122"/>
              <a:cs typeface="微软雅黑" panose="020B0503020204020204" charset="-122"/>
            </a:endParaRPr>
          </a:p>
          <a:p>
            <a:pPr marL="12700" algn="l" rtl="0" eaLnBrk="0">
              <a:lnSpc>
                <a:spcPct val="150000"/>
              </a:lnSpc>
            </a:pPr>
            <a:r>
              <a:rPr sz="3600" kern="0" spc="13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问题2:如何解决不同变量间的量纲差异? </a:t>
            </a:r>
            <a:endParaRPr sz="3600" kern="0" spc="26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10306050" y="6363335"/>
            <a:ext cx="6706870" cy="2502535"/>
          </a:xfrm>
          <a:prstGeom prst="rect">
            <a:avLst/>
          </a:prstGeom>
        </p:spPr>
        <p:txBody>
          <a:bodyPr>
            <a:noAutofit/>
          </a:bodyPr>
          <a:lstStyle/>
          <a:p>
            <a:pPr defTabSz="266700">
              <a:lnSpc>
                <a:spcPct val="114000"/>
              </a:lnSpc>
              <a:spcAft>
                <a:spcPts val="1000"/>
              </a:spcAft>
            </a:pPr>
            <a:r>
              <a:rPr lang="zh-CN" altLang="en-US" sz="3200">
                <a:latin typeface="黑体" panose="02010609060101010101" charset="-122"/>
                <a:ea typeface="黑体" panose="02010609060101010101" charset="-122"/>
                <a:cs typeface="黑体" panose="02010609060101010101" charset="-122"/>
              </a:rPr>
              <a:t>对连续指标做 </a:t>
            </a:r>
            <a:r>
              <a:rPr lang="en-US" altLang="zh-CN" sz="3200">
                <a:latin typeface="黑体" panose="02010609060101010101" charset="-122"/>
                <a:ea typeface="黑体" panose="02010609060101010101" charset="-122"/>
                <a:cs typeface="黑体" panose="02010609060101010101" charset="-122"/>
              </a:rPr>
              <a:t>Z-score </a:t>
            </a:r>
            <a:r>
              <a:rPr lang="zh-CN" altLang="en-US" sz="3200">
                <a:latin typeface="黑体" panose="02010609060101010101" charset="-122"/>
                <a:ea typeface="黑体" panose="02010609060101010101" charset="-122"/>
                <a:cs typeface="黑体" panose="02010609060101010101" charset="-122"/>
              </a:rPr>
              <a:t>标准化，保证聚类距离和因子分析的相关结构不会被量纲“绑架”。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a:fillRect/>
          </a:stretch>
        </p:blipFill>
        <p:spPr>
          <a:xfrm>
            <a:off x="0" y="-285115"/>
            <a:ext cx="17475835" cy="11404600"/>
          </a:xfrm>
          <a:prstGeom prst="rect">
            <a:avLst/>
          </a:prstGeom>
        </p:spPr>
      </p:pic>
      <p:sp>
        <p:nvSpPr>
          <p:cNvPr id="4" name="文本框 3"/>
          <p:cNvSpPr txBox="1"/>
          <p:nvPr/>
        </p:nvSpPr>
        <p:spPr>
          <a:xfrm>
            <a:off x="147320" y="-53975"/>
            <a:ext cx="17114520" cy="5814695"/>
          </a:xfrm>
          <a:prstGeom prst="rect">
            <a:avLst/>
          </a:prstGeom>
          <a:noFill/>
        </p:spPr>
        <p:txBody>
          <a:bodyPr wrap="square" rtlCol="0">
            <a:noAutofit/>
          </a:bodyPr>
          <a:lstStyle/>
          <a:p>
            <a:pPr algn="l"/>
            <a:r>
              <a:rPr lang="zh-CN" altLang="en-US" sz="2400" dirty="0">
                <a:latin typeface="Times New Roman" panose="02020603050405020304" charset="0"/>
                <a:ea typeface="黑体" panose="02010609060101010101" charset="-122"/>
                <a:cs typeface="Times New Roman" panose="02020603050405020304" charset="0"/>
              </a:rPr>
              <a:t>参考文献：</a:t>
            </a:r>
            <a:endParaRPr lang="en-US" altLang="zh-CN" sz="2400" dirty="0">
              <a:latin typeface="Times New Roman" panose="02020603050405020304" charset="0"/>
              <a:ea typeface="黑体" panose="02010609060101010101" charset="-122"/>
              <a:cs typeface="Times New Roman" panose="02020603050405020304" charset="0"/>
            </a:endParaRP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[1] Dua D, Graff C. UCI Machine Learning Repository: Heart Disease Data Set[EB/OL]. Irvine, CA: University of California, School of Information and Computer Sciences, 2019. DOI:10.24432/C52P4X.</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[2] Detrano R, Janosi A, Steinbrunn W, et al. International application of a new probability algorithm for the diagnosis of coronary artery disease[J]. The American Journal of Cardiology, 1989, 64(5): 304-310. DOI:10.1016/0002-9149(89)90524-9.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PubMed</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[3] Ward J H. Hierarchical grouping to optimize an objective function[J]. Journal of the American Statistical Association, 1963, 58(301): 236-244. DOI:10.1080/01621459.1963.10500845.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[4] Kaiser H F. The application of electronic computers to factor analysis[J]. Educational and Psychological Measurement, 1960, 20(1): 141-151. DOI:10.1177/001316446002000116.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[5] Cattell R B. The scree test for the number of factors[J]. Multivariate Behavioral Research, 1966, 1(2): 245-276. DOI:10.1207/s15327906mbr0102_10.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[6] Kaiser H F. The varimax criterion for analytic rotation in factor analysis[J]. Psychometrika, 1958, 23(3): 187-200. DOI:10.1007/BF02289233.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[7] Fisher R A. The use of multiple measurements in taxonomic problems[J]. Annals of Eugenics, 1936, 7(2): 179-188. DOI:10.1111/j.1469-1809.1936.tb02137.x.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[8] Hosmer D W, Lemeshow S, Sturdivant R X. Applied Logistic Regression[M]. 3rd ed. Hoboken, NJ: Wiley, 2013. DOI:10.1002/9781118548387. </a:t>
            </a:r>
          </a:p>
          <a:p>
            <a:pPr algn="l">
              <a:lnSpc>
                <a:spcPct val="150000"/>
              </a:lnSpc>
            </a:pPr>
            <a:r>
              <a:rPr lang="en-US" altLang="zh-CN" sz="2400" dirty="0">
                <a:latin typeface="Times New Roman" panose="02020603050405020304" charset="0"/>
                <a:ea typeface="黑体" panose="02010609060101010101" charset="-122"/>
                <a:cs typeface="Times New Roman" panose="02020603050405020304" charset="0"/>
              </a:rPr>
              <a:t>[9] Duda R O, Hart P E, Stork D G. Pattern Classification[M]. 2nd ed. New York: Wiley-Interscience, 2001. ISBN:9780471056690. </a:t>
            </a:r>
          </a:p>
          <a:p>
            <a:pPr algn="l">
              <a:lnSpc>
                <a:spcPct val="150000"/>
              </a:lnSpc>
            </a:pPr>
            <a:endParaRPr lang="en-US" altLang="zh-CN" sz="2400" dirty="0">
              <a:latin typeface="Times New Roman" panose="02020603050405020304" charset="0"/>
              <a:ea typeface="黑体" panose="02010609060101010101" charset="-122"/>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707C-81C3-574F-CC1D-F7012D98E58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79A7F0A-7484-EE7C-AE08-77424C2C0CBD}"/>
              </a:ext>
            </a:extLst>
          </p:cNvPr>
          <p:cNvPicPr>
            <a:picLocks noChangeAspect="1"/>
          </p:cNvPicPr>
          <p:nvPr/>
        </p:nvPicPr>
        <p:blipFill>
          <a:blip r:embed="rId3"/>
          <a:stretch>
            <a:fillRect/>
          </a:stretch>
        </p:blipFill>
        <p:spPr>
          <a:xfrm rot="21600000">
            <a:off x="0" y="0"/>
            <a:ext cx="17475200" cy="9753600"/>
          </a:xfrm>
          <a:prstGeom prst="rect">
            <a:avLst/>
          </a:prstGeom>
        </p:spPr>
      </p:pic>
      <p:sp>
        <p:nvSpPr>
          <p:cNvPr id="4" name="textbox 4">
            <a:extLst>
              <a:ext uri="{FF2B5EF4-FFF2-40B4-BE49-F238E27FC236}">
                <a16:creationId xmlns:a16="http://schemas.microsoft.com/office/drawing/2014/main" id="{E92A96B2-19EC-CA82-A780-EC4A4425C123}"/>
              </a:ext>
            </a:extLst>
          </p:cNvPr>
          <p:cNvSpPr/>
          <p:nvPr/>
        </p:nvSpPr>
        <p:spPr>
          <a:xfrm>
            <a:off x="1187496" y="2770661"/>
            <a:ext cx="16188689" cy="6903084"/>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95000"/>
              </a:lnSpc>
            </a:pPr>
            <a:endParaRPr lang="en-US" altLang="zh-CN" sz="4500" b="1" kern="0" spc="-30" dirty="0">
              <a:solidFill>
                <a:srgbClr val="000000">
                  <a:alpha val="100000"/>
                </a:srgbClr>
              </a:solidFill>
              <a:latin typeface="黑体" panose="02010609060101010101" charset="-122"/>
              <a:ea typeface="黑体" panose="02010609060101010101" charset="-122"/>
              <a:cs typeface="黑体" panose="02010609060101010101" charset="-122"/>
            </a:endParaRPr>
          </a:p>
          <a:p>
            <a:pPr marL="12700" algn="l" rtl="0" eaLnBrk="0">
              <a:lnSpc>
                <a:spcPct val="95000"/>
              </a:lnSpc>
            </a:pPr>
            <a:endParaRPr lang="en-US" altLang="zh-CN" sz="4500" b="1" kern="0" spc="60" dirty="0">
              <a:solidFill>
                <a:srgbClr val="000000">
                  <a:alpha val="100000"/>
                </a:srgbClr>
              </a:solidFill>
              <a:latin typeface="黑体" panose="02010609060101010101" charset="-122"/>
              <a:ea typeface="黑体" panose="02010609060101010101" charset="-122"/>
              <a:cs typeface="黑体" panose="02010609060101010101" charset="-122"/>
            </a:endParaRPr>
          </a:p>
          <a:p>
            <a:pPr marL="12700" algn="ctr" rtl="0" eaLnBrk="0">
              <a:lnSpc>
                <a:spcPct val="95000"/>
              </a:lnSpc>
            </a:pPr>
            <a:r>
              <a:rPr lang="zh-CN" altLang="en-US" sz="6600" b="1" kern="0" spc="60" dirty="0">
                <a:solidFill>
                  <a:srgbClr val="000000">
                    <a:alpha val="100000"/>
                  </a:srgbClr>
                </a:solidFill>
                <a:latin typeface="黑体" panose="02010609060101010101" charset="-122"/>
                <a:ea typeface="黑体" panose="02010609060101010101" charset="-122"/>
                <a:cs typeface="黑体" panose="02010609060101010101" charset="-122"/>
              </a:rPr>
              <a:t>感谢倾听！请批评指正！</a:t>
            </a:r>
            <a:endParaRPr lang="en-US" altLang="zh-CN" sz="6600" b="1" kern="0" spc="60" dirty="0">
              <a:solidFill>
                <a:srgbClr val="000000">
                  <a:alpha val="100000"/>
                </a:srgbClr>
              </a:solidFill>
              <a:latin typeface="黑体" panose="02010609060101010101" charset="-122"/>
              <a:ea typeface="黑体" panose="02010609060101010101" charset="-122"/>
              <a:cs typeface="黑体" panose="02010609060101010101" charset="-122"/>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3244215" algn="l" rtl="0" eaLnBrk="0">
              <a:lnSpc>
                <a:spcPct val="93000"/>
              </a:lnSpc>
              <a:spcBef>
                <a:spcPts val="820"/>
              </a:spcBef>
            </a:pPr>
            <a:r>
              <a:rPr sz="2700" kern="0" spc="80" dirty="0">
                <a:solidFill>
                  <a:srgbClr val="000000">
                    <a:alpha val="100000"/>
                  </a:srgbClr>
                </a:solidFill>
                <a:latin typeface="黑体" panose="02010609060101010101" charset="-122"/>
                <a:ea typeface="黑体" panose="02010609060101010101" charset="-122"/>
                <a:cs typeface="黑体" panose="02010609060101010101" charset="-122"/>
              </a:rPr>
              <a:t>08023110陈奕诚，08023214张</a:t>
            </a:r>
            <a:r>
              <a:rPr lang="zh-CN" sz="2700" kern="0" spc="80" dirty="0">
                <a:solidFill>
                  <a:srgbClr val="000000">
                    <a:alpha val="100000"/>
                  </a:srgbClr>
                </a:solidFill>
                <a:latin typeface="黑体" panose="02010609060101010101" charset="-122"/>
                <a:ea typeface="黑体" panose="02010609060101010101" charset="-122"/>
                <a:cs typeface="黑体" panose="02010609060101010101" charset="-122"/>
              </a:rPr>
              <a:t>韫</a:t>
            </a:r>
            <a:r>
              <a:rPr sz="2700" kern="0" spc="80" dirty="0">
                <a:solidFill>
                  <a:srgbClr val="000000">
                    <a:alpha val="100000"/>
                  </a:srgbClr>
                </a:solidFill>
                <a:latin typeface="黑体" panose="02010609060101010101" charset="-122"/>
                <a:ea typeface="黑体" panose="02010609060101010101" charset="-122"/>
                <a:cs typeface="黑体" panose="02010609060101010101" charset="-122"/>
              </a:rPr>
              <a:t>译萱，08023203周</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一鸣</a:t>
            </a:r>
            <a:endParaRPr sz="2700" dirty="0">
              <a:latin typeface="黑体" panose="02010609060101010101" charset="-122"/>
              <a:ea typeface="黑体" panose="02010609060101010101" charset="-122"/>
              <a:cs typeface="黑体" panose="02010609060101010101" charset="-122"/>
            </a:endParaRPr>
          </a:p>
          <a:p>
            <a:pPr algn="l" rtl="0" eaLnBrk="0">
              <a:lnSpc>
                <a:spcPct val="122000"/>
              </a:lnSpc>
            </a:pPr>
            <a:endParaRPr sz="1000" dirty="0">
              <a:latin typeface="Arial" panose="020B0604020202020204"/>
              <a:ea typeface="Arial" panose="020B0604020202020204"/>
              <a:cs typeface="Arial" panose="020B0604020202020204"/>
            </a:endParaRPr>
          </a:p>
          <a:p>
            <a:pPr marL="6698615" algn="l" rtl="0" eaLnBrk="0">
              <a:lnSpc>
                <a:spcPct val="78000"/>
              </a:lnSpc>
              <a:spcBef>
                <a:spcPts val="820"/>
              </a:spcBef>
            </a:pPr>
            <a:r>
              <a:rPr sz="2700" kern="0" spc="10" dirty="0">
                <a:solidFill>
                  <a:srgbClr val="000000">
                    <a:alpha val="100000"/>
                  </a:srgbClr>
                </a:solidFill>
                <a:latin typeface="Times New Roman" panose="02020603050405020304"/>
                <a:ea typeface="Times New Roman" panose="02020603050405020304"/>
                <a:cs typeface="Times New Roman" panose="02020603050405020304"/>
              </a:rPr>
              <a:t>2025.12.</a:t>
            </a:r>
            <a:r>
              <a:rPr lang="en-US" sz="2700" kern="0" spc="10" dirty="0">
                <a:solidFill>
                  <a:srgbClr val="000000">
                    <a:alpha val="100000"/>
                  </a:srgbClr>
                </a:solidFill>
                <a:latin typeface="Times New Roman" panose="02020603050405020304"/>
                <a:ea typeface="Times New Roman" panose="02020603050405020304"/>
                <a:cs typeface="Times New Roman" panose="02020603050405020304"/>
              </a:rPr>
              <a:t>30</a:t>
            </a:r>
            <a:endParaRPr sz="2700" dirty="0">
              <a:latin typeface="Times New Roman" panose="02020603050405020304"/>
              <a:ea typeface="Times New Roman" panose="02020603050405020304"/>
              <a:cs typeface="Times New Roman" panose="020206030504050203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16000"/>
              </a:lnSpc>
            </a:pPr>
            <a:endParaRPr sz="300" dirty="0">
              <a:latin typeface="Arial" panose="020B0604020202020204"/>
              <a:ea typeface="Arial" panose="020B0604020202020204"/>
              <a:cs typeface="Arial" panose="020B0604020202020204"/>
            </a:endParaRPr>
          </a:p>
          <a:p>
            <a:pPr algn="r" rtl="0" eaLnBrk="0">
              <a:lnSpc>
                <a:spcPct val="81000"/>
              </a:lnSpc>
              <a:spcBef>
                <a:spcPts val="5"/>
              </a:spcBef>
            </a:pPr>
            <a:endParaRPr sz="1400" dirty="0">
              <a:latin typeface="Arial" panose="020B0604020202020204"/>
              <a:ea typeface="Arial" panose="020B0604020202020204"/>
              <a:cs typeface="Arial" panose="020B0604020202020204"/>
            </a:endParaRPr>
          </a:p>
        </p:txBody>
      </p:sp>
    </p:spTree>
    <p:extLst>
      <p:ext uri="{BB962C8B-B14F-4D97-AF65-F5344CB8AC3E}">
        <p14:creationId xmlns:p14="http://schemas.microsoft.com/office/powerpoint/2010/main" val="347724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 6"/>
          <p:cNvSpPr/>
          <p:nvPr/>
        </p:nvSpPr>
        <p:spPr>
          <a:xfrm>
            <a:off x="0" y="0"/>
            <a:ext cx="17475200" cy="9753600"/>
          </a:xfrm>
          <a:prstGeom prst="rect">
            <a:avLst/>
          </a:prstGeom>
          <a:solidFill>
            <a:srgbClr val="EFF2F7">
              <a:alpha val="100000"/>
            </a:srgbClr>
          </a:solidFill>
          <a:ln w="0" cap="flat">
            <a:noFill/>
            <a:prstDash val="solid"/>
            <a:miter lim="0"/>
          </a:ln>
        </p:spPr>
        <p:txBody>
          <a:bodyPr rtlCol="0"/>
          <a:lstStyle/>
          <a:p>
            <a:pPr algn="ctr"/>
            <a:endParaRPr lang="zh-CN" altLang="en-US"/>
          </a:p>
        </p:txBody>
      </p:sp>
      <p:sp>
        <p:nvSpPr>
          <p:cNvPr id="8" name="textbox 8"/>
          <p:cNvSpPr/>
          <p:nvPr/>
        </p:nvSpPr>
        <p:spPr>
          <a:xfrm>
            <a:off x="914359" y="2591917"/>
            <a:ext cx="5525770" cy="5678170"/>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6510" algn="l" rtl="0" eaLnBrk="0">
              <a:lnSpc>
                <a:spcPct val="96000"/>
              </a:lnSpc>
            </a:pPr>
            <a:r>
              <a:rPr sz="2300" b="1" kern="0" spc="-150" dirty="0">
                <a:solidFill>
                  <a:srgbClr val="000000">
                    <a:alpha val="100000"/>
                  </a:srgbClr>
                </a:solidFill>
                <a:latin typeface="黑体" panose="02010609060101010101" charset="-122"/>
                <a:ea typeface="黑体" panose="02010609060101010101" charset="-122"/>
                <a:cs typeface="黑体" panose="02010609060101010101" charset="-122"/>
              </a:rPr>
              <a:t>核心问题：</a:t>
            </a:r>
            <a:endParaRPr sz="23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1305"/>
              </a:spcBef>
            </a:pPr>
            <a:r>
              <a:rPr sz="2300" kern="0" spc="110" dirty="0">
                <a:solidFill>
                  <a:srgbClr val="000000">
                    <a:alpha val="100000"/>
                  </a:srgbClr>
                </a:solidFill>
                <a:latin typeface="黑体" panose="02010609060101010101" charset="-122"/>
                <a:ea typeface="黑体" panose="02010609060101010101" charset="-122"/>
                <a:cs typeface="黑体" panose="02010609060101010101" charset="-122"/>
              </a:rPr>
              <a:t>心脏病是全球主要健康威胁，</a:t>
            </a:r>
            <a:r>
              <a:rPr sz="2300" kern="0" spc="100" dirty="0">
                <a:solidFill>
                  <a:srgbClr val="000000">
                    <a:alpha val="100000"/>
                  </a:srgbClr>
                </a:solidFill>
                <a:latin typeface="黑体" panose="02010609060101010101" charset="-122"/>
                <a:ea typeface="黑体" panose="02010609060101010101" charset="-122"/>
                <a:cs typeface="黑体" panose="02010609060101010101" charset="-122"/>
              </a:rPr>
              <a:t>早期筛查</a:t>
            </a:r>
            <a:endParaRPr sz="2300" dirty="0">
              <a:latin typeface="黑体" panose="02010609060101010101" charset="-122"/>
              <a:ea typeface="黑体" panose="02010609060101010101" charset="-122"/>
              <a:cs typeface="黑体" panose="02010609060101010101" charset="-122"/>
            </a:endParaRPr>
          </a:p>
          <a:p>
            <a:pPr marL="12700" algn="l" rtl="0" eaLnBrk="0">
              <a:lnSpc>
                <a:spcPts val="3605"/>
              </a:lnSpc>
            </a:pPr>
            <a:r>
              <a:rPr sz="2300" kern="0" spc="-40" dirty="0">
                <a:solidFill>
                  <a:srgbClr val="000000">
                    <a:alpha val="100000"/>
                  </a:srgbClr>
                </a:solidFill>
                <a:latin typeface="黑体" panose="02010609060101010101" charset="-122"/>
                <a:ea typeface="黑体" panose="02010609060101010101" charset="-122"/>
                <a:cs typeface="黑体" panose="02010609060101010101" charset="-122"/>
              </a:rPr>
              <a:t>与精准预测至关重要。</a:t>
            </a:r>
            <a:endParaRPr sz="2300" dirty="0">
              <a:latin typeface="黑体" panose="02010609060101010101" charset="-122"/>
              <a:ea typeface="黑体" panose="02010609060101010101" charset="-122"/>
              <a:cs typeface="黑体" panose="02010609060101010101" charset="-122"/>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marL="16510" algn="l" rtl="0" eaLnBrk="0">
              <a:lnSpc>
                <a:spcPct val="95000"/>
              </a:lnSpc>
              <a:spcBef>
                <a:spcPts val="700"/>
              </a:spcBef>
            </a:pPr>
            <a:r>
              <a:rPr sz="2300" b="1" kern="0" spc="-90" dirty="0">
                <a:solidFill>
                  <a:srgbClr val="000000">
                    <a:alpha val="100000"/>
                  </a:srgbClr>
                </a:solidFill>
                <a:latin typeface="黑体" panose="02010609060101010101" charset="-122"/>
                <a:ea typeface="黑体" panose="02010609060101010101" charset="-122"/>
                <a:cs typeface="黑体" panose="02010609060101010101" charset="-122"/>
              </a:rPr>
              <a:t>数据驱动方法：</a:t>
            </a:r>
            <a:endParaRPr sz="23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1385"/>
              </a:spcBef>
            </a:pPr>
            <a:r>
              <a:rPr sz="2300" kern="0" spc="110" dirty="0">
                <a:solidFill>
                  <a:srgbClr val="000000">
                    <a:alpha val="100000"/>
                  </a:srgbClr>
                </a:solidFill>
                <a:latin typeface="黑体" panose="02010609060101010101" charset="-122"/>
                <a:ea typeface="黑体" panose="02010609060101010101" charset="-122"/>
                <a:cs typeface="黑体" panose="02010609060101010101" charset="-122"/>
              </a:rPr>
              <a:t>利用患者体征及检查指标，可通</a:t>
            </a:r>
            <a:r>
              <a:rPr sz="2300" kern="0" spc="100" dirty="0">
                <a:solidFill>
                  <a:srgbClr val="000000">
                    <a:alpha val="100000"/>
                  </a:srgbClr>
                </a:solidFill>
                <a:latin typeface="黑体" panose="02010609060101010101" charset="-122"/>
                <a:ea typeface="黑体" panose="02010609060101010101" charset="-122"/>
                <a:cs typeface="黑体" panose="02010609060101010101" charset="-122"/>
              </a:rPr>
              <a:t>过数据</a:t>
            </a:r>
            <a:endParaRPr sz="2300" dirty="0">
              <a:latin typeface="黑体" panose="02010609060101010101" charset="-122"/>
              <a:ea typeface="黑体" panose="02010609060101010101" charset="-122"/>
              <a:cs typeface="黑体" panose="02010609060101010101" charset="-122"/>
            </a:endParaRPr>
          </a:p>
          <a:p>
            <a:pPr marL="12700" algn="l" rtl="0" eaLnBrk="0">
              <a:lnSpc>
                <a:spcPts val="3600"/>
              </a:lnSpc>
            </a:pPr>
            <a:r>
              <a:rPr sz="2300" kern="0" spc="-20" dirty="0">
                <a:solidFill>
                  <a:srgbClr val="000000">
                    <a:alpha val="100000"/>
                  </a:srgbClr>
                </a:solidFill>
                <a:latin typeface="黑体" panose="02010609060101010101" charset="-122"/>
                <a:ea typeface="黑体" panose="02010609060101010101" charset="-122"/>
                <a:cs typeface="黑体" panose="02010609060101010101" charset="-122"/>
              </a:rPr>
              <a:t>分析构建有效的预测模型。</a:t>
            </a:r>
            <a:endParaRPr sz="2300" dirty="0">
              <a:latin typeface="黑体" panose="02010609060101010101" charset="-122"/>
              <a:ea typeface="黑体" panose="02010609060101010101" charset="-122"/>
              <a:cs typeface="黑体" panose="02010609060101010101" charset="-122"/>
            </a:endParaRPr>
          </a:p>
          <a:p>
            <a:pPr algn="l" rtl="0" eaLnBrk="0">
              <a:lnSpc>
                <a:spcPct val="122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16510" algn="l" rtl="0" eaLnBrk="0">
              <a:lnSpc>
                <a:spcPct val="96000"/>
              </a:lnSpc>
              <a:spcBef>
                <a:spcPts val="695"/>
              </a:spcBef>
            </a:pPr>
            <a:r>
              <a:rPr sz="2300" b="1" kern="0" spc="-80" dirty="0">
                <a:solidFill>
                  <a:srgbClr val="000000">
                    <a:alpha val="100000"/>
                  </a:srgbClr>
                </a:solidFill>
                <a:latin typeface="黑体" panose="02010609060101010101" charset="-122"/>
                <a:ea typeface="黑体" panose="02010609060101010101" charset="-122"/>
                <a:cs typeface="黑体" panose="02010609060101010101" charset="-122"/>
              </a:rPr>
              <a:t>本项目分析</a:t>
            </a:r>
            <a:r>
              <a:rPr lang="zh-CN" sz="2300" b="1" kern="0" spc="-80" dirty="0">
                <a:solidFill>
                  <a:srgbClr val="000000">
                    <a:alpha val="100000"/>
                  </a:srgbClr>
                </a:solidFill>
                <a:latin typeface="黑体" panose="02010609060101010101" charset="-122"/>
                <a:ea typeface="黑体" panose="02010609060101010101" charset="-122"/>
                <a:cs typeface="黑体" panose="02010609060101010101" charset="-122"/>
              </a:rPr>
              <a:t>思路</a:t>
            </a:r>
            <a:r>
              <a:rPr sz="2300" b="1" kern="0" spc="-80" dirty="0">
                <a:solidFill>
                  <a:srgbClr val="000000">
                    <a:alpha val="100000"/>
                  </a:srgbClr>
                </a:solidFill>
                <a:latin typeface="黑体" panose="02010609060101010101" charset="-122"/>
                <a:ea typeface="黑体" panose="02010609060101010101" charset="-122"/>
                <a:cs typeface="黑体" panose="02010609060101010101" charset="-122"/>
              </a:rPr>
              <a:t>：</a:t>
            </a:r>
            <a:endParaRPr sz="23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1470"/>
              </a:spcBef>
            </a:pPr>
            <a:r>
              <a:rPr sz="2300" kern="0" spc="110" dirty="0">
                <a:solidFill>
                  <a:srgbClr val="000000">
                    <a:alpha val="100000"/>
                  </a:srgbClr>
                </a:solidFill>
                <a:latin typeface="黑体" panose="02010609060101010101" charset="-122"/>
                <a:ea typeface="黑体" panose="02010609060101010101" charset="-122"/>
                <a:cs typeface="黑体" panose="02010609060101010101" charset="-122"/>
              </a:rPr>
              <a:t>本项目旨在探索一条</a:t>
            </a:r>
            <a:r>
              <a:rPr sz="2300" kern="0" spc="100" dirty="0">
                <a:solidFill>
                  <a:srgbClr val="000000">
                    <a:alpha val="100000"/>
                  </a:srgbClr>
                </a:solidFill>
                <a:latin typeface="黑体" panose="02010609060101010101" charset="-122"/>
                <a:ea typeface="黑体" panose="02010609060101010101" charset="-122"/>
                <a:cs typeface="黑体" panose="02010609060101010101" charset="-122"/>
              </a:rPr>
              <a:t>完整的分析</a:t>
            </a:r>
            <a:r>
              <a:rPr lang="zh-CN" sz="2300" kern="0" spc="100" dirty="0">
                <a:solidFill>
                  <a:srgbClr val="000000">
                    <a:alpha val="100000"/>
                  </a:srgbClr>
                </a:solidFill>
                <a:latin typeface="黑体" panose="02010609060101010101" charset="-122"/>
                <a:ea typeface="黑体" panose="02010609060101010101" charset="-122"/>
                <a:cs typeface="黑体" panose="02010609060101010101" charset="-122"/>
              </a:rPr>
              <a:t>思路</a:t>
            </a:r>
            <a:r>
              <a:rPr sz="2300" kern="0" spc="100" dirty="0">
                <a:solidFill>
                  <a:srgbClr val="000000">
                    <a:alpha val="100000"/>
                  </a:srgbClr>
                </a:solidFill>
                <a:latin typeface="黑体" panose="02010609060101010101" charset="-122"/>
                <a:ea typeface="黑体" panose="02010609060101010101" charset="-122"/>
                <a:cs typeface="黑体" panose="02010609060101010101" charset="-122"/>
              </a:rPr>
              <a:t>：从</a:t>
            </a:r>
            <a:endParaRPr sz="2300" dirty="0">
              <a:latin typeface="黑体" panose="02010609060101010101" charset="-122"/>
              <a:ea typeface="黑体" panose="02010609060101010101" charset="-122"/>
              <a:cs typeface="黑体" panose="02010609060101010101" charset="-122"/>
            </a:endParaRPr>
          </a:p>
          <a:p>
            <a:pPr marL="12700" algn="l" rtl="0" eaLnBrk="0">
              <a:lnSpc>
                <a:spcPct val="131000"/>
              </a:lnSpc>
              <a:spcBef>
                <a:spcPts val="10"/>
              </a:spcBef>
            </a:pPr>
            <a:r>
              <a:rPr sz="2300" kern="0" spc="80" dirty="0">
                <a:solidFill>
                  <a:srgbClr val="000000">
                    <a:alpha val="100000"/>
                  </a:srgbClr>
                </a:solidFill>
                <a:latin typeface="黑体" panose="02010609060101010101" charset="-122"/>
                <a:ea typeface="黑体" panose="02010609060101010101" charset="-122"/>
                <a:cs typeface="黑体" panose="02010609060101010101" charset="-122"/>
              </a:rPr>
              <a:t>未经标记的数据中发</a:t>
            </a:r>
            <a:r>
              <a:rPr sz="2300" kern="0" spc="70" dirty="0">
                <a:solidFill>
                  <a:srgbClr val="000000">
                    <a:alpha val="100000"/>
                  </a:srgbClr>
                </a:solidFill>
                <a:latin typeface="黑体" panose="02010609060101010101" charset="-122"/>
                <a:ea typeface="黑体" panose="02010609060101010101" charset="-122"/>
                <a:cs typeface="黑体" panose="02010609060101010101" charset="-122"/>
              </a:rPr>
              <a:t>掘结构(聚类、因子</a:t>
            </a:r>
            <a:r>
              <a:rPr sz="2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300" kern="0" spc="140" dirty="0">
                <a:solidFill>
                  <a:srgbClr val="000000">
                    <a:alpha val="100000"/>
                  </a:srgbClr>
                </a:solidFill>
                <a:latin typeface="黑体" panose="02010609060101010101" charset="-122"/>
                <a:ea typeface="黑体" panose="02010609060101010101" charset="-122"/>
                <a:cs typeface="黑体" panose="02010609060101010101" charset="-122"/>
              </a:rPr>
              <a:t>分析),到利用这些结构构建并对比多种</a:t>
            </a:r>
            <a:r>
              <a:rPr sz="23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300" kern="0" spc="10" dirty="0">
                <a:solidFill>
                  <a:srgbClr val="000000">
                    <a:alpha val="100000"/>
                  </a:srgbClr>
                </a:solidFill>
                <a:latin typeface="黑体" panose="02010609060101010101" charset="-122"/>
                <a:ea typeface="黑体" panose="02010609060101010101" charset="-122"/>
                <a:cs typeface="黑体" panose="02010609060101010101" charset="-122"/>
              </a:rPr>
              <a:t>预测模型</a:t>
            </a:r>
            <a:r>
              <a:rPr sz="2300" kern="0" spc="10" dirty="0">
                <a:solidFill>
                  <a:srgbClr val="000000">
                    <a:alpha val="100000"/>
                  </a:srgbClr>
                </a:solidFill>
                <a:latin typeface="Arial" panose="020B0604020202020204"/>
                <a:ea typeface="Arial" panose="020B0604020202020204"/>
                <a:cs typeface="Arial" panose="020B0604020202020204"/>
              </a:rPr>
              <a:t>(</a:t>
            </a:r>
            <a:r>
              <a:rPr sz="2300" kern="0" spc="0" dirty="0">
                <a:solidFill>
                  <a:srgbClr val="000000">
                    <a:alpha val="100000"/>
                  </a:srgbClr>
                </a:solidFill>
                <a:latin typeface="Arial" panose="020B0604020202020204"/>
                <a:ea typeface="Arial" panose="020B0604020202020204"/>
                <a:cs typeface="Arial" panose="020B0604020202020204"/>
              </a:rPr>
              <a:t>Logistic</a:t>
            </a:r>
            <a:r>
              <a:rPr sz="2300" kern="0" spc="430" dirty="0">
                <a:solidFill>
                  <a:srgbClr val="000000">
                    <a:alpha val="100000"/>
                  </a:srgbClr>
                </a:solidFill>
                <a:latin typeface="Arial" panose="020B0604020202020204"/>
                <a:ea typeface="Arial" panose="020B0604020202020204"/>
                <a:cs typeface="Arial" panose="020B0604020202020204"/>
              </a:rPr>
              <a:t> </a:t>
            </a:r>
            <a:r>
              <a:rPr sz="2300" kern="0" spc="10" dirty="0">
                <a:solidFill>
                  <a:srgbClr val="000000">
                    <a:alpha val="100000"/>
                  </a:srgbClr>
                </a:solidFill>
                <a:latin typeface="黑体" panose="02010609060101010101" charset="-122"/>
                <a:ea typeface="黑体" panose="02010609060101010101" charset="-122"/>
                <a:cs typeface="黑体" panose="02010609060101010101" charset="-122"/>
              </a:rPr>
              <a:t>回归、贝</a:t>
            </a:r>
            <a:r>
              <a:rPr sz="2300" kern="0" spc="0" dirty="0">
                <a:solidFill>
                  <a:srgbClr val="000000">
                    <a:alpha val="100000"/>
                  </a:srgbClr>
                </a:solidFill>
                <a:latin typeface="黑体" panose="02010609060101010101" charset="-122"/>
                <a:ea typeface="黑体" panose="02010609060101010101" charset="-122"/>
                <a:cs typeface="黑体" panose="02010609060101010101" charset="-122"/>
              </a:rPr>
              <a:t>叶斯判别)。</a:t>
            </a:r>
            <a:endParaRPr sz="2300" dirty="0">
              <a:latin typeface="黑体" panose="02010609060101010101" charset="-122"/>
              <a:ea typeface="黑体" panose="02010609060101010101" charset="-122"/>
              <a:cs typeface="黑体" panose="02010609060101010101" charset="-122"/>
            </a:endParaRPr>
          </a:p>
        </p:txBody>
      </p:sp>
      <p:pic>
        <p:nvPicPr>
          <p:cNvPr id="10" name="picture 10"/>
          <p:cNvPicPr>
            <a:picLocks noChangeAspect="1"/>
          </p:cNvPicPr>
          <p:nvPr/>
        </p:nvPicPr>
        <p:blipFill>
          <a:blip r:embed="rId3"/>
          <a:stretch>
            <a:fillRect/>
          </a:stretch>
        </p:blipFill>
        <p:spPr>
          <a:xfrm rot="21600000">
            <a:off x="7118347" y="4140208"/>
            <a:ext cx="9505984" cy="1949451"/>
          </a:xfrm>
          <a:prstGeom prst="rect">
            <a:avLst/>
          </a:prstGeom>
        </p:spPr>
      </p:pic>
      <p:sp>
        <p:nvSpPr>
          <p:cNvPr id="12" name="textbox 12"/>
          <p:cNvSpPr/>
          <p:nvPr/>
        </p:nvSpPr>
        <p:spPr>
          <a:xfrm>
            <a:off x="921714" y="841440"/>
            <a:ext cx="5716270" cy="614044"/>
          </a:xfrm>
          <a:prstGeom prst="rect">
            <a:avLst/>
          </a:prstGeom>
          <a:noFill/>
          <a:ln w="0" cap="flat">
            <a:noFill/>
            <a:prstDash val="solid"/>
            <a:miter lim="0"/>
          </a:ln>
        </p:spPr>
        <p:txBody>
          <a:bodyPr vert="horz" wrap="square" lIns="0" tIns="0" rIns="0" bIns="0"/>
          <a:lstStyle/>
          <a:p>
            <a:pPr algn="l" rtl="0" eaLnBrk="0">
              <a:lnSpc>
                <a:spcPct val="65000"/>
              </a:lnSpc>
            </a:pPr>
            <a:endParaRPr sz="100" dirty="0">
              <a:latin typeface="Arial" panose="020B0604020202020204"/>
              <a:ea typeface="Arial" panose="020B0604020202020204"/>
              <a:cs typeface="Arial" panose="020B0604020202020204"/>
            </a:endParaRPr>
          </a:p>
          <a:p>
            <a:pPr marL="12700" algn="l" rtl="0" eaLnBrk="0">
              <a:lnSpc>
                <a:spcPct val="97000"/>
              </a:lnSpc>
            </a:pPr>
            <a:r>
              <a:rPr sz="4000" b="1" kern="0" spc="210" dirty="0">
                <a:solidFill>
                  <a:srgbClr val="000000">
                    <a:alpha val="100000"/>
                  </a:srgbClr>
                </a:solidFill>
                <a:latin typeface="黑体" panose="02010609060101010101" charset="-122"/>
                <a:ea typeface="黑体" panose="02010609060101010101" charset="-122"/>
                <a:cs typeface="黑体" panose="02010609060101010101" charset="-122"/>
              </a:rPr>
              <a:t>01/项目背景与分析</a:t>
            </a:r>
            <a:r>
              <a:rPr lang="zh-CN" sz="4000" b="1" kern="0" spc="210" dirty="0">
                <a:solidFill>
                  <a:srgbClr val="000000">
                    <a:alpha val="100000"/>
                  </a:srgbClr>
                </a:solidFill>
                <a:latin typeface="黑体" panose="02010609060101010101" charset="-122"/>
                <a:ea typeface="黑体" panose="02010609060101010101" charset="-122"/>
                <a:cs typeface="黑体" panose="02010609060101010101" charset="-122"/>
              </a:rPr>
              <a:t>思路</a:t>
            </a:r>
          </a:p>
        </p:txBody>
      </p:sp>
      <p:sp>
        <p:nvSpPr>
          <p:cNvPr id="14" name="textbox 14"/>
          <p:cNvSpPr/>
          <p:nvPr/>
        </p:nvSpPr>
        <p:spPr>
          <a:xfrm>
            <a:off x="11623675" y="5423535"/>
            <a:ext cx="4702175" cy="284480"/>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604020202020204"/>
              <a:ea typeface="Arial" panose="020B0604020202020204"/>
              <a:cs typeface="Arial" panose="020B0604020202020204"/>
            </a:endParaRPr>
          </a:p>
          <a:p>
            <a:pPr marL="12700" algn="l" rtl="0" eaLnBrk="0">
              <a:lnSpc>
                <a:spcPct val="100000"/>
              </a:lnSpc>
            </a:pPr>
            <a:r>
              <a:rPr sz="1400" b="1" kern="0" spc="60" dirty="0">
                <a:solidFill>
                  <a:srgbClr val="000000">
                    <a:alpha val="100000"/>
                  </a:srgbClr>
                </a:solidFill>
                <a:latin typeface="黑体" panose="02010609060101010101" charset="-122"/>
                <a:ea typeface="黑体" panose="02010609060101010101" charset="-122"/>
                <a:cs typeface="黑体" panose="02010609060101010101" charset="-122"/>
              </a:rPr>
              <a:t>特征工程</a:t>
            </a:r>
            <a:r>
              <a:rPr sz="1400" b="1" kern="0" spc="80" dirty="0">
                <a:solidFill>
                  <a:srgbClr val="000000">
                    <a:alpha val="100000"/>
                  </a:srgbClr>
                </a:solidFill>
                <a:latin typeface="黑体" panose="02010609060101010101" charset="-122"/>
                <a:ea typeface="黑体" panose="02010609060101010101" charset="-122"/>
                <a:cs typeface="黑体" panose="02010609060101010101" charset="-122"/>
              </a:rPr>
              <a:t> </a:t>
            </a:r>
            <a:r>
              <a:rPr sz="1700" kern="0" spc="80" dirty="0">
                <a:solidFill>
                  <a:srgbClr val="000000">
                    <a:alpha val="100000"/>
                  </a:srgbClr>
                </a:solidFill>
                <a:latin typeface="黑体" panose="02010609060101010101" charset="-122"/>
                <a:ea typeface="黑体" panose="02010609060101010101" charset="-122"/>
                <a:cs typeface="黑体" panose="02010609060101010101" charset="-122"/>
              </a:rPr>
              <a:t>       </a:t>
            </a:r>
            <a:r>
              <a:rPr sz="1400" b="1" kern="0" spc="60" dirty="0">
                <a:solidFill>
                  <a:srgbClr val="000000">
                    <a:alpha val="100000"/>
                  </a:srgbClr>
                </a:solidFill>
                <a:latin typeface="黑体" panose="02010609060101010101" charset="-122"/>
                <a:ea typeface="黑体" panose="02010609060101010101" charset="-122"/>
                <a:cs typeface="黑体" panose="02010609060101010101" charset="-122"/>
              </a:rPr>
              <a:t>监督学习建模</a:t>
            </a:r>
            <a:r>
              <a:rPr sz="1400" b="1" kern="0" spc="7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sz="1400" b="1" kern="0" spc="70" dirty="0">
                <a:solidFill>
                  <a:srgbClr val="000000">
                    <a:alpha val="100000"/>
                  </a:srgbClr>
                </a:solidFill>
                <a:latin typeface="黑体" panose="02010609060101010101" charset="-122"/>
                <a:ea typeface="黑体" panose="02010609060101010101" charset="-122"/>
                <a:cs typeface="黑体" panose="02010609060101010101" charset="-122"/>
              </a:rPr>
              <a:t>  </a:t>
            </a:r>
            <a:r>
              <a:rPr sz="1400" b="1" kern="0" spc="60" dirty="0">
                <a:solidFill>
                  <a:srgbClr val="000000">
                    <a:alpha val="100000"/>
                  </a:srgbClr>
                </a:solidFill>
                <a:latin typeface="黑体" panose="02010609060101010101" charset="-122"/>
                <a:ea typeface="黑体" panose="02010609060101010101" charset="-122"/>
                <a:cs typeface="黑体" panose="02010609060101010101" charset="-122"/>
              </a:rPr>
              <a:t>模型评估</a:t>
            </a:r>
          </a:p>
        </p:txBody>
      </p:sp>
      <p:sp>
        <p:nvSpPr>
          <p:cNvPr id="16" name="textbox 16"/>
          <p:cNvSpPr/>
          <p:nvPr/>
        </p:nvSpPr>
        <p:spPr>
          <a:xfrm>
            <a:off x="9246235" y="5391150"/>
            <a:ext cx="1285240" cy="549275"/>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56515" algn="l" rtl="0" eaLnBrk="0">
              <a:lnSpc>
                <a:spcPct val="85000"/>
              </a:lnSpc>
            </a:pPr>
            <a:r>
              <a:rPr sz="1400" b="1" kern="0" spc="-20" dirty="0">
                <a:solidFill>
                  <a:srgbClr val="000000">
                    <a:alpha val="100000"/>
                  </a:srgbClr>
                </a:solidFill>
                <a:latin typeface="黑体" panose="02010609060101010101" charset="-122"/>
                <a:ea typeface="黑体" panose="02010609060101010101" charset="-122"/>
                <a:cs typeface="黑体" panose="02010609060101010101" charset="-122"/>
              </a:rPr>
              <a:t>无监督学习：</a:t>
            </a:r>
            <a:endParaRPr sz="1400" b="1" dirty="0">
              <a:latin typeface="黑体" panose="02010609060101010101" charset="-122"/>
              <a:ea typeface="黑体" panose="02010609060101010101" charset="-122"/>
              <a:cs typeface="黑体" panose="02010609060101010101" charset="-122"/>
            </a:endParaRPr>
          </a:p>
          <a:p>
            <a:pPr marL="12700" algn="l" rtl="0" eaLnBrk="0">
              <a:lnSpc>
                <a:spcPts val="2600"/>
              </a:lnSpc>
            </a:pPr>
            <a:r>
              <a:rPr sz="1400" b="1" kern="0" spc="120" dirty="0">
                <a:solidFill>
                  <a:srgbClr val="000000">
                    <a:alpha val="100000"/>
                  </a:srgbClr>
                </a:solidFill>
                <a:latin typeface="黑体" panose="02010609060101010101" charset="-122"/>
                <a:ea typeface="黑体" panose="02010609060101010101" charset="-122"/>
                <a:cs typeface="黑体" panose="02010609060101010101" charset="-122"/>
              </a:rPr>
              <a:t>聚类/</a:t>
            </a:r>
            <a:r>
              <a:rPr lang="zh-CN" sz="1400" b="1" kern="0" spc="120" dirty="0">
                <a:solidFill>
                  <a:srgbClr val="000000">
                    <a:alpha val="100000"/>
                  </a:srgbClr>
                </a:solidFill>
                <a:latin typeface="黑体" panose="02010609060101010101" charset="-122"/>
                <a:ea typeface="黑体" panose="02010609060101010101" charset="-122"/>
                <a:cs typeface="黑体" panose="02010609060101010101" charset="-122"/>
              </a:rPr>
              <a:t>因</a:t>
            </a:r>
            <a:r>
              <a:rPr sz="1400" b="1" kern="0" spc="120" dirty="0">
                <a:solidFill>
                  <a:srgbClr val="000000">
                    <a:alpha val="100000"/>
                  </a:srgbClr>
                </a:solidFill>
                <a:latin typeface="黑体" panose="02010609060101010101" charset="-122"/>
                <a:ea typeface="黑体" panose="02010609060101010101" charset="-122"/>
                <a:cs typeface="黑体" panose="02010609060101010101" charset="-122"/>
              </a:rPr>
              <a:t>子分析</a:t>
            </a:r>
          </a:p>
        </p:txBody>
      </p:sp>
      <p:sp>
        <p:nvSpPr>
          <p:cNvPr id="20" name="textbox 20"/>
          <p:cNvSpPr/>
          <p:nvPr/>
        </p:nvSpPr>
        <p:spPr>
          <a:xfrm>
            <a:off x="7620000" y="5490210"/>
            <a:ext cx="674370" cy="21971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75000"/>
              </a:lnSpc>
            </a:pPr>
            <a:r>
              <a:rPr b="1" kern="0" spc="40" dirty="0">
                <a:solidFill>
                  <a:srgbClr val="000000">
                    <a:alpha val="100000"/>
                  </a:srgbClr>
                </a:solidFill>
                <a:latin typeface="黑体" panose="02010609060101010101" charset="-122"/>
                <a:ea typeface="黑体" panose="02010609060101010101" charset="-122"/>
                <a:cs typeface="隶书" panose="02010509060101010101" charset="-122"/>
              </a:rPr>
              <a:t>数据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4"/>
          <a:stretch>
            <a:fillRect/>
          </a:stretch>
        </p:blipFill>
        <p:spPr>
          <a:xfrm rot="21600000">
            <a:off x="0" y="0"/>
            <a:ext cx="17475200" cy="9753600"/>
          </a:xfrm>
          <a:prstGeom prst="rect">
            <a:avLst/>
          </a:prstGeom>
        </p:spPr>
      </p:pic>
      <p:sp>
        <p:nvSpPr>
          <p:cNvPr id="26" name="textbox 26"/>
          <p:cNvSpPr/>
          <p:nvPr/>
        </p:nvSpPr>
        <p:spPr>
          <a:xfrm>
            <a:off x="952500" y="1863725"/>
            <a:ext cx="5166360" cy="5272405"/>
          </a:xfrm>
          <a:prstGeom prst="rect">
            <a:avLst/>
          </a:prstGeom>
          <a:noFill/>
          <a:ln w="0" cap="flat">
            <a:noFill/>
            <a:prstDash val="solid"/>
            <a:miter lim="0"/>
          </a:ln>
        </p:spPr>
        <p:txBody>
          <a:bodyPr vert="horz" wrap="square" lIns="0" tIns="0" rIns="0" bIns="0"/>
          <a:lstStyle/>
          <a:p>
            <a:pPr algn="l" rtl="0" eaLnBrk="0">
              <a:lnSpc>
                <a:spcPct val="32000"/>
              </a:lnSpc>
            </a:pPr>
            <a:endParaRPr sz="2400" dirty="0">
              <a:latin typeface="黑体" panose="02010609060101010101" charset="-122"/>
              <a:ea typeface="黑体" panose="02010609060101010101" charset="-122"/>
              <a:cs typeface="黑体" panose="02010609060101010101" charset="-122"/>
            </a:endParaRPr>
          </a:p>
          <a:p>
            <a:pPr marL="12700" indent="3175" algn="l" rtl="0" eaLnBrk="0">
              <a:lnSpc>
                <a:spcPct val="108000"/>
              </a:lnSpc>
            </a:pPr>
            <a:r>
              <a:rPr sz="2400" b="1" kern="0" spc="30" dirty="0">
                <a:solidFill>
                  <a:srgbClr val="000000">
                    <a:alpha val="100000"/>
                  </a:srgbClr>
                </a:solidFill>
                <a:latin typeface="黑体" panose="02010609060101010101" charset="-122"/>
                <a:ea typeface="黑体" panose="02010609060101010101" charset="-122"/>
                <a:cs typeface="黑体" panose="02010609060101010101" charset="-122"/>
              </a:rPr>
              <a:t>目标变量</a:t>
            </a:r>
            <a:r>
              <a:rPr sz="2400"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400" b="1" kern="0" spc="0" dirty="0">
                <a:solidFill>
                  <a:srgbClr val="000000">
                    <a:alpha val="100000"/>
                  </a:srgbClr>
                </a:solidFill>
                <a:latin typeface="黑体" panose="02010609060101010101" charset="-122"/>
                <a:ea typeface="黑体" panose="02010609060101010101" charset="-122"/>
                <a:cs typeface="黑体" panose="02010609060101010101" charset="-122"/>
              </a:rPr>
              <a:t>Target</a:t>
            </a:r>
            <a:r>
              <a:rPr sz="2400" b="1"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0" dirty="0">
                <a:solidFill>
                  <a:srgbClr val="000000">
                    <a:alpha val="100000"/>
                  </a:srgbClr>
                </a:solidFill>
                <a:latin typeface="黑体" panose="02010609060101010101" charset="-122"/>
                <a:ea typeface="黑体" panose="02010609060101010101" charset="-122"/>
                <a:cs typeface="黑体" panose="02010609060101010101" charset="-122"/>
              </a:rPr>
              <a:t>Variable</a:t>
            </a:r>
            <a:r>
              <a:rPr sz="2400" b="1"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400" b="1" kern="0" spc="24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240" dirty="0">
                <a:solidFill>
                  <a:srgbClr val="000000">
                    <a:alpha val="100000"/>
                  </a:srgbClr>
                </a:solidFill>
                <a:latin typeface="黑体" panose="02010609060101010101" charset="-122"/>
                <a:ea typeface="黑体" panose="02010609060101010101" charset="-122"/>
                <a:cs typeface="黑体" panose="02010609060101010101" charset="-122"/>
              </a:rPr>
              <a:t> </a:t>
            </a:r>
          </a:p>
          <a:p>
            <a:pPr marL="12700" indent="3175" algn="l" rtl="0" eaLnBrk="0">
              <a:lnSpc>
                <a:spcPct val="108000"/>
              </a:lnSpc>
            </a:pPr>
            <a:r>
              <a:rPr sz="2400" kern="0" spc="30" dirty="0">
                <a:solidFill>
                  <a:srgbClr val="000000">
                    <a:alpha val="100000"/>
                  </a:srgbClr>
                </a:solidFill>
                <a:latin typeface="黑体" panose="02010609060101010101" charset="-122"/>
                <a:ea typeface="黑体" panose="02010609060101010101" charset="-122"/>
                <a:cs typeface="黑体" panose="02010609060101010101" charset="-122"/>
              </a:rPr>
              <a:t>心</a:t>
            </a:r>
            <a:r>
              <a:rPr sz="2400" kern="0" spc="20" dirty="0">
                <a:solidFill>
                  <a:srgbClr val="000000">
                    <a:alpha val="100000"/>
                  </a:srgbClr>
                </a:solidFill>
                <a:latin typeface="黑体" panose="02010609060101010101" charset="-122"/>
                <a:ea typeface="黑体" panose="02010609060101010101" charset="-122"/>
                <a:cs typeface="黑体" panose="02010609060101010101" charset="-122"/>
              </a:rPr>
              <a:t>脏病二</a:t>
            </a:r>
            <a:r>
              <a:rPr sz="2400" kern="0" spc="300" dirty="0">
                <a:solidFill>
                  <a:srgbClr val="000000">
                    <a:alpha val="100000"/>
                  </a:srgbClr>
                </a:solidFill>
                <a:latin typeface="黑体" panose="02010609060101010101" charset="-122"/>
                <a:ea typeface="黑体" panose="02010609060101010101" charset="-122"/>
                <a:cs typeface="黑体" panose="02010609060101010101" charset="-122"/>
              </a:rPr>
              <a:t>分类结果(1=有，0=无)。</a:t>
            </a:r>
            <a:endParaRPr sz="2400" dirty="0">
              <a:latin typeface="黑体" panose="02010609060101010101" charset="-122"/>
              <a:ea typeface="黑体" panose="02010609060101010101" charset="-122"/>
              <a:cs typeface="黑体" panose="02010609060101010101" charset="-122"/>
            </a:endParaRPr>
          </a:p>
          <a:p>
            <a:pPr algn="l" rtl="0" eaLnBrk="0">
              <a:lnSpc>
                <a:spcPct val="112000"/>
              </a:lnSpc>
            </a:pPr>
            <a:endParaRPr sz="2400" dirty="0">
              <a:latin typeface="黑体" panose="02010609060101010101" charset="-122"/>
              <a:ea typeface="黑体" panose="02010609060101010101" charset="-122"/>
              <a:cs typeface="黑体" panose="02010609060101010101" charset="-122"/>
            </a:endParaRPr>
          </a:p>
          <a:p>
            <a:pPr marL="12700" indent="3175" algn="l" rtl="0" eaLnBrk="0">
              <a:lnSpc>
                <a:spcPct val="116000"/>
              </a:lnSpc>
              <a:spcBef>
                <a:spcPts val="610"/>
              </a:spcBef>
            </a:pPr>
            <a:r>
              <a:rPr sz="2400" b="1" kern="0" spc="-10" dirty="0">
                <a:solidFill>
                  <a:srgbClr val="000000">
                    <a:alpha val="100000"/>
                  </a:srgbClr>
                </a:solidFill>
                <a:latin typeface="黑体" panose="02010609060101010101" charset="-122"/>
                <a:ea typeface="黑体" panose="02010609060101010101" charset="-122"/>
                <a:cs typeface="黑体" panose="02010609060101010101" charset="-122"/>
              </a:rPr>
              <a:t>特征类型</a:t>
            </a:r>
            <a:r>
              <a:rPr sz="2400" kern="0" spc="-1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10" dirty="0">
                <a:solidFill>
                  <a:srgbClr val="000000">
                    <a:alpha val="100000"/>
                  </a:srgbClr>
                </a:solidFill>
                <a:latin typeface="黑体" panose="02010609060101010101" charset="-122"/>
                <a:ea typeface="黑体" panose="02010609060101010101" charset="-122"/>
                <a:cs typeface="黑体" panose="02010609060101010101" charset="-122"/>
              </a:rPr>
              <a:t>(Feature</a:t>
            </a:r>
            <a:r>
              <a:rPr sz="2400" kern="0" spc="-2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20" dirty="0">
                <a:solidFill>
                  <a:srgbClr val="000000">
                    <a:alpha val="100000"/>
                  </a:srgbClr>
                </a:solidFill>
                <a:latin typeface="黑体" panose="02010609060101010101" charset="-122"/>
                <a:ea typeface="黑体" panose="02010609060101010101" charset="-122"/>
                <a:cs typeface="黑体" panose="02010609060101010101" charset="-122"/>
              </a:rPr>
              <a:t>Types)</a:t>
            </a:r>
            <a:r>
              <a:rPr sz="2400" kern="0" spc="-51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2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39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20" dirty="0">
                <a:solidFill>
                  <a:srgbClr val="000000">
                    <a:alpha val="100000"/>
                  </a:srgbClr>
                </a:solidFill>
                <a:latin typeface="黑体" panose="02010609060101010101" charset="-122"/>
                <a:ea typeface="黑体" panose="02010609060101010101" charset="-122"/>
                <a:cs typeface="黑体" panose="02010609060101010101" charset="-122"/>
              </a:rPr>
              <a:t>数据集包含连</a:t>
            </a:r>
            <a:r>
              <a:rPr sz="2400" kern="0" spc="0" dirty="0">
                <a:solidFill>
                  <a:srgbClr val="000000">
                    <a:alpha val="100000"/>
                  </a:srgbClr>
                </a:solidFill>
                <a:latin typeface="黑体" panose="02010609060101010101" charset="-122"/>
                <a:ea typeface="黑体" panose="02010609060101010101" charset="-122"/>
                <a:cs typeface="黑体" panose="02010609060101010101" charset="-122"/>
              </a:rPr>
              <a:t>续型与离散型两类特征。</a:t>
            </a:r>
            <a:endParaRPr sz="2400" dirty="0">
              <a:latin typeface="黑体" panose="02010609060101010101" charset="-122"/>
              <a:ea typeface="黑体" panose="02010609060101010101" charset="-122"/>
              <a:cs typeface="黑体" panose="02010609060101010101" charset="-122"/>
            </a:endParaRPr>
          </a:p>
          <a:p>
            <a:pPr marL="12700" algn="l" rtl="0" eaLnBrk="0">
              <a:lnSpc>
                <a:spcPct val="128000"/>
              </a:lnSpc>
              <a:spcBef>
                <a:spcPts val="435"/>
              </a:spcBef>
            </a:pPr>
            <a:r>
              <a:rPr sz="2400" kern="0" spc="-70" dirty="0">
                <a:solidFill>
                  <a:srgbClr val="000000">
                    <a:alpha val="100000"/>
                  </a:srgbClr>
                </a:solidFill>
                <a:latin typeface="黑体" panose="02010609060101010101" charset="-122"/>
                <a:ea typeface="黑体" panose="02010609060101010101" charset="-122"/>
                <a:cs typeface="黑体" panose="02010609060101010101" charset="-122"/>
              </a:rPr>
              <a:t>初期焦点</a:t>
            </a:r>
            <a:r>
              <a:rPr sz="2400" kern="0" spc="-46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70" dirty="0">
                <a:solidFill>
                  <a:srgbClr val="000000">
                    <a:alpha val="100000"/>
                  </a:srgbClr>
                </a:solidFill>
                <a:latin typeface="黑体" panose="02010609060101010101" charset="-122"/>
                <a:ea typeface="黑体" panose="02010609060101010101" charset="-122"/>
                <a:cs typeface="黑体" panose="02010609060101010101" charset="-122"/>
              </a:rPr>
              <a:t>(Initial</a:t>
            </a:r>
            <a:r>
              <a:rPr sz="2400" kern="0" spc="18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80" dirty="0">
                <a:solidFill>
                  <a:srgbClr val="000000">
                    <a:alpha val="100000"/>
                  </a:srgbClr>
                </a:solidFill>
                <a:latin typeface="黑体" panose="02010609060101010101" charset="-122"/>
                <a:ea typeface="黑体" panose="02010609060101010101" charset="-122"/>
                <a:cs typeface="黑体" panose="02010609060101010101" charset="-122"/>
              </a:rPr>
              <a:t>Focus for Tasks</a:t>
            </a:r>
            <a:r>
              <a:rPr sz="2400" kern="0" spc="24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80" dirty="0">
                <a:solidFill>
                  <a:srgbClr val="000000">
                    <a:alpha val="100000"/>
                  </a:srgbClr>
                </a:solidFill>
                <a:latin typeface="黑体" panose="02010609060101010101" charset="-122"/>
                <a:ea typeface="黑体" panose="02010609060101010101" charset="-122"/>
                <a:cs typeface="黑体" panose="02010609060101010101" charset="-122"/>
              </a:rPr>
              <a:t>1&amp;2):</a:t>
            </a:r>
            <a:r>
              <a:rPr sz="2400" kern="0" spc="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20" dirty="0">
                <a:solidFill>
                  <a:srgbClr val="000000">
                    <a:alpha val="100000"/>
                  </a:srgbClr>
                </a:solidFill>
                <a:latin typeface="黑体" panose="02010609060101010101" charset="-122"/>
                <a:ea typeface="黑体" panose="02010609060101010101" charset="-122"/>
                <a:cs typeface="黑体" panose="02010609060101010101" charset="-122"/>
              </a:rPr>
              <a:t>为进行聚类与因子分析，我们首先选取5个关</a:t>
            </a:r>
            <a:r>
              <a:rPr sz="2400" kern="0" spc="0" dirty="0">
                <a:solidFill>
                  <a:srgbClr val="000000">
                    <a:alpha val="100000"/>
                  </a:srgbClr>
                </a:solidFill>
                <a:latin typeface="黑体" panose="02010609060101010101" charset="-122"/>
                <a:ea typeface="黑体" panose="02010609060101010101" charset="-122"/>
                <a:cs typeface="黑体" panose="02010609060101010101" charset="-122"/>
              </a:rPr>
              <a:t>键连续变量进行</a:t>
            </a:r>
            <a:r>
              <a:rPr lang="zh-CN" sz="2400" kern="0" spc="0" dirty="0">
                <a:solidFill>
                  <a:srgbClr val="000000">
                    <a:alpha val="100000"/>
                  </a:srgbClr>
                </a:solidFill>
                <a:latin typeface="黑体" panose="02010609060101010101" charset="-122"/>
                <a:ea typeface="黑体" panose="02010609060101010101" charset="-122"/>
                <a:cs typeface="黑体" panose="02010609060101010101" charset="-122"/>
              </a:rPr>
              <a:t>结构</a:t>
            </a:r>
            <a:r>
              <a:rPr sz="2400" kern="0" spc="0" dirty="0">
                <a:solidFill>
                  <a:srgbClr val="000000">
                    <a:alpha val="100000"/>
                  </a:srgbClr>
                </a:solidFill>
                <a:latin typeface="黑体" panose="02010609060101010101" charset="-122"/>
                <a:ea typeface="黑体" panose="02010609060101010101" charset="-122"/>
                <a:cs typeface="黑体" panose="02010609060101010101" charset="-122"/>
              </a:rPr>
              <a:t>探索：</a:t>
            </a:r>
          </a:p>
          <a:p>
            <a:pPr marL="12700" algn="l" rtl="0" eaLnBrk="0">
              <a:lnSpc>
                <a:spcPct val="128000"/>
              </a:lnSpc>
              <a:spcBef>
                <a:spcPts val="435"/>
              </a:spcBef>
            </a:pPr>
            <a:r>
              <a:rPr lang="zh-CN" sz="2400" kern="0" spc="-10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400" kern="0" spc="-100" dirty="0">
                <a:solidFill>
                  <a:srgbClr val="000000">
                    <a:alpha val="100000"/>
                  </a:srgbClr>
                </a:solidFill>
                <a:latin typeface="黑体" panose="02010609060101010101" charset="-122"/>
                <a:ea typeface="黑体" panose="02010609060101010101" charset="-122"/>
                <a:cs typeface="黑体" panose="02010609060101010101" charset="-122"/>
              </a:rPr>
              <a:t>1</a:t>
            </a:r>
            <a:r>
              <a:rPr lang="zh-CN" altLang="en-US" sz="2400" kern="0" spc="-10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100" dirty="0">
                <a:solidFill>
                  <a:srgbClr val="000000">
                    <a:alpha val="100000"/>
                  </a:srgbClr>
                </a:solidFill>
                <a:latin typeface="黑体" panose="02010609060101010101" charset="-122"/>
                <a:ea typeface="黑体" panose="02010609060101010101" charset="-122"/>
                <a:cs typeface="黑体" panose="02010609060101010101" charset="-122"/>
              </a:rPr>
              <a:t>age:</a:t>
            </a:r>
            <a:r>
              <a:rPr sz="2400" kern="0" spc="24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sz="2400" kern="0" spc="24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100" dirty="0">
                <a:solidFill>
                  <a:srgbClr val="000000">
                    <a:alpha val="100000"/>
                  </a:srgbClr>
                </a:solidFill>
                <a:latin typeface="黑体" panose="02010609060101010101" charset="-122"/>
                <a:ea typeface="黑体" panose="02010609060101010101" charset="-122"/>
                <a:cs typeface="黑体" panose="02010609060101010101" charset="-122"/>
              </a:rPr>
              <a:t>年龄</a:t>
            </a:r>
          </a:p>
          <a:p>
            <a:pPr marL="12700" algn="l" rtl="0" eaLnBrk="0">
              <a:lnSpc>
                <a:spcPct val="128000"/>
              </a:lnSpc>
              <a:spcBef>
                <a:spcPts val="435"/>
              </a:spcBef>
            </a:pPr>
            <a:r>
              <a:rPr lang="zh-CN" sz="24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400" kern="0" spc="-30" dirty="0">
                <a:solidFill>
                  <a:srgbClr val="000000">
                    <a:alpha val="100000"/>
                  </a:srgbClr>
                </a:solidFill>
                <a:latin typeface="黑体" panose="02010609060101010101" charset="-122"/>
                <a:ea typeface="黑体" panose="02010609060101010101" charset="-122"/>
                <a:cs typeface="黑体" panose="02010609060101010101" charset="-122"/>
              </a:rPr>
              <a:t>2</a:t>
            </a:r>
            <a:r>
              <a:rPr lang="zh-CN" altLang="en-US" sz="24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30" dirty="0">
                <a:solidFill>
                  <a:srgbClr val="000000">
                    <a:alpha val="100000"/>
                  </a:srgbClr>
                </a:solidFill>
                <a:latin typeface="黑体" panose="02010609060101010101" charset="-122"/>
                <a:ea typeface="黑体" panose="02010609060101010101" charset="-122"/>
                <a:cs typeface="黑体" panose="02010609060101010101" charset="-122"/>
              </a:rPr>
              <a:t>trestbps: </a:t>
            </a:r>
            <a:r>
              <a:rPr sz="2400" kern="0" spc="-40" dirty="0">
                <a:solidFill>
                  <a:srgbClr val="000000">
                    <a:alpha val="100000"/>
                  </a:srgbClr>
                </a:solidFill>
                <a:latin typeface="黑体" panose="02010609060101010101" charset="-122"/>
                <a:ea typeface="黑体" panose="02010609060101010101" charset="-122"/>
                <a:cs typeface="黑体" panose="02010609060101010101" charset="-122"/>
              </a:rPr>
              <a:t>     静息血压</a:t>
            </a:r>
          </a:p>
          <a:p>
            <a:pPr marL="12700" algn="l" rtl="0" eaLnBrk="0">
              <a:lnSpc>
                <a:spcPct val="128000"/>
              </a:lnSpc>
              <a:spcBef>
                <a:spcPts val="435"/>
              </a:spcBef>
            </a:pPr>
            <a:r>
              <a:rPr lang="zh-CN" sz="2400" kern="0" spc="-9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400" kern="0" spc="-90" dirty="0">
                <a:solidFill>
                  <a:srgbClr val="000000">
                    <a:alpha val="100000"/>
                  </a:srgbClr>
                </a:solidFill>
                <a:latin typeface="黑体" panose="02010609060101010101" charset="-122"/>
                <a:ea typeface="黑体" panose="02010609060101010101" charset="-122"/>
                <a:cs typeface="黑体" panose="02010609060101010101" charset="-122"/>
              </a:rPr>
              <a:t>3</a:t>
            </a:r>
            <a:r>
              <a:rPr lang="zh-CN" altLang="en-US" sz="2400" kern="0" spc="-9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90" dirty="0">
                <a:solidFill>
                  <a:srgbClr val="000000">
                    <a:alpha val="100000"/>
                  </a:srgbClr>
                </a:solidFill>
                <a:latin typeface="黑体" panose="02010609060101010101" charset="-122"/>
                <a:ea typeface="黑体" panose="02010609060101010101" charset="-122"/>
                <a:cs typeface="黑体" panose="02010609060101010101" charset="-122"/>
              </a:rPr>
              <a:t>chol:</a:t>
            </a:r>
            <a:r>
              <a:rPr sz="2400" kern="0" spc="15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sz="2400" kern="0" spc="15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90" dirty="0">
                <a:solidFill>
                  <a:srgbClr val="000000">
                    <a:alpha val="100000"/>
                  </a:srgbClr>
                </a:solidFill>
                <a:latin typeface="黑体" panose="02010609060101010101" charset="-122"/>
                <a:ea typeface="黑体" panose="02010609060101010101" charset="-122"/>
                <a:cs typeface="黑体" panose="02010609060101010101" charset="-122"/>
              </a:rPr>
              <a:t>血清胆固醇</a:t>
            </a:r>
          </a:p>
          <a:p>
            <a:pPr marL="12700" algn="l" rtl="0" eaLnBrk="0">
              <a:lnSpc>
                <a:spcPct val="128000"/>
              </a:lnSpc>
              <a:spcBef>
                <a:spcPts val="435"/>
              </a:spcBef>
            </a:pPr>
            <a:r>
              <a:rPr lang="zh-CN" sz="2400" kern="0" spc="-12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400" kern="0" spc="-120" dirty="0">
                <a:solidFill>
                  <a:srgbClr val="000000">
                    <a:alpha val="100000"/>
                  </a:srgbClr>
                </a:solidFill>
                <a:latin typeface="黑体" panose="02010609060101010101" charset="-122"/>
                <a:ea typeface="黑体" panose="02010609060101010101" charset="-122"/>
                <a:cs typeface="黑体" panose="02010609060101010101" charset="-122"/>
              </a:rPr>
              <a:t>4</a:t>
            </a:r>
            <a:r>
              <a:rPr lang="zh-CN" altLang="en-US" sz="2400" kern="0" spc="-12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120" dirty="0">
                <a:solidFill>
                  <a:srgbClr val="000000">
                    <a:alpha val="100000"/>
                  </a:srgbClr>
                </a:solidFill>
                <a:latin typeface="黑体" panose="02010609060101010101" charset="-122"/>
                <a:ea typeface="黑体" panose="02010609060101010101" charset="-122"/>
                <a:cs typeface="黑体" panose="02010609060101010101" charset="-122"/>
              </a:rPr>
              <a:t>thalach:</a:t>
            </a:r>
            <a:r>
              <a:rPr sz="2400" kern="0" spc="-58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sz="2400" kern="0" spc="-58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120" dirty="0">
                <a:solidFill>
                  <a:srgbClr val="000000">
                    <a:alpha val="100000"/>
                  </a:srgbClr>
                </a:solidFill>
                <a:latin typeface="黑体" panose="02010609060101010101" charset="-122"/>
                <a:ea typeface="黑体" panose="02010609060101010101" charset="-122"/>
                <a:cs typeface="黑体" panose="02010609060101010101" charset="-122"/>
              </a:rPr>
              <a:t>最大心率</a:t>
            </a:r>
          </a:p>
          <a:p>
            <a:pPr marL="12700" algn="l" rtl="0" eaLnBrk="0">
              <a:lnSpc>
                <a:spcPct val="128000"/>
              </a:lnSpc>
              <a:spcBef>
                <a:spcPts val="435"/>
              </a:spcBef>
            </a:pPr>
            <a:r>
              <a:rPr lang="zh-CN" sz="2400" kern="0" spc="-4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400" kern="0" spc="-40" dirty="0">
                <a:solidFill>
                  <a:srgbClr val="000000">
                    <a:alpha val="100000"/>
                  </a:srgbClr>
                </a:solidFill>
                <a:latin typeface="黑体" panose="02010609060101010101" charset="-122"/>
                <a:ea typeface="黑体" panose="02010609060101010101" charset="-122"/>
                <a:cs typeface="黑体" panose="02010609060101010101" charset="-122"/>
              </a:rPr>
              <a:t>5</a:t>
            </a:r>
            <a:r>
              <a:rPr lang="zh-CN" altLang="en-US" sz="2400" kern="0" spc="-40" dirty="0">
                <a:solidFill>
                  <a:srgbClr val="000000">
                    <a:alpha val="100000"/>
                  </a:srgbClr>
                </a:solidFill>
                <a:latin typeface="黑体" panose="02010609060101010101" charset="-122"/>
                <a:ea typeface="黑体" panose="02010609060101010101" charset="-122"/>
                <a:cs typeface="黑体" panose="02010609060101010101" charset="-122"/>
              </a:rPr>
              <a:t>）</a:t>
            </a:r>
            <a:r>
              <a:rPr sz="2400" kern="0" spc="-40" dirty="0">
                <a:solidFill>
                  <a:srgbClr val="000000">
                    <a:alpha val="100000"/>
                  </a:srgbClr>
                </a:solidFill>
                <a:latin typeface="黑体" panose="02010609060101010101" charset="-122"/>
                <a:ea typeface="黑体" panose="02010609060101010101" charset="-122"/>
                <a:cs typeface="黑体" panose="02010609060101010101" charset="-122"/>
              </a:rPr>
              <a:t>oldpeak:</a:t>
            </a:r>
            <a:r>
              <a:rPr sz="2400" kern="0" spc="340" dirty="0">
                <a:solidFill>
                  <a:srgbClr val="000000">
                    <a:alpha val="100000"/>
                  </a:srgbClr>
                </a:solidFill>
                <a:latin typeface="黑体" panose="02010609060101010101" charset="-122"/>
                <a:ea typeface="黑体" panose="02010609060101010101" charset="-122"/>
                <a:cs typeface="黑体" panose="02010609060101010101" charset="-122"/>
              </a:rPr>
              <a:t> </a:t>
            </a:r>
            <a:r>
              <a:rPr lang="en-US" sz="2400" kern="0" spc="340" dirty="0">
                <a:solidFill>
                  <a:srgbClr val="000000">
                    <a:alpha val="100000"/>
                  </a:srgbClr>
                </a:solidFill>
                <a:latin typeface="黑体" panose="02010609060101010101" charset="-122"/>
                <a:ea typeface="黑体" panose="02010609060101010101" charset="-122"/>
                <a:cs typeface="黑体" panose="02010609060101010101" charset="-122"/>
              </a:rPr>
              <a:t>    </a:t>
            </a:r>
            <a:r>
              <a:rPr sz="2400" kern="0" spc="-40" dirty="0">
                <a:solidFill>
                  <a:srgbClr val="000000">
                    <a:alpha val="100000"/>
                  </a:srgbClr>
                </a:solidFill>
                <a:latin typeface="黑体" panose="02010609060101010101" charset="-122"/>
                <a:ea typeface="黑体" panose="02010609060101010101" charset="-122"/>
                <a:cs typeface="黑体" panose="02010609060101010101" charset="-122"/>
              </a:rPr>
              <a:t>运动后ST段压低</a:t>
            </a:r>
            <a:endParaRPr sz="2400" dirty="0">
              <a:latin typeface="黑体" panose="02010609060101010101" charset="-122"/>
              <a:ea typeface="黑体" panose="02010609060101010101" charset="-122"/>
              <a:cs typeface="黑体" panose="02010609060101010101" charset="-122"/>
            </a:endParaRPr>
          </a:p>
        </p:txBody>
      </p:sp>
      <p:sp>
        <p:nvSpPr>
          <p:cNvPr id="28" name="textbox 28"/>
          <p:cNvSpPr/>
          <p:nvPr/>
        </p:nvSpPr>
        <p:spPr>
          <a:xfrm>
            <a:off x="952455" y="772855"/>
            <a:ext cx="5007609" cy="572134"/>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7000"/>
              </a:lnSpc>
            </a:pPr>
            <a:r>
              <a:rPr sz="3700" b="1" kern="0" spc="80" dirty="0">
                <a:solidFill>
                  <a:srgbClr val="306080">
                    <a:alpha val="100000"/>
                  </a:srgbClr>
                </a:solidFill>
                <a:latin typeface="Times New Roman" panose="02020603050405020304"/>
                <a:ea typeface="Times New Roman" panose="02020603050405020304"/>
                <a:cs typeface="Times New Roman" panose="02020603050405020304"/>
              </a:rPr>
              <a:t>02</a:t>
            </a:r>
            <a:r>
              <a:rPr sz="3700" b="1" kern="0" spc="30" dirty="0">
                <a:solidFill>
                  <a:srgbClr val="306080">
                    <a:alpha val="100000"/>
                  </a:srgbClr>
                </a:solidFill>
                <a:latin typeface="Times New Roman" panose="02020603050405020304"/>
                <a:ea typeface="Times New Roman" panose="02020603050405020304"/>
                <a:cs typeface="Times New Roman" panose="02020603050405020304"/>
              </a:rPr>
              <a:t>  </a:t>
            </a:r>
            <a:r>
              <a:rPr sz="3700" b="1" kern="0" spc="80" dirty="0">
                <a:solidFill>
                  <a:srgbClr val="A03040">
                    <a:alpha val="100000"/>
                  </a:srgbClr>
                </a:solidFill>
                <a:latin typeface="黑体" panose="02010609060101010101" charset="-122"/>
                <a:ea typeface="黑体" panose="02010609060101010101" charset="-122"/>
                <a:cs typeface="黑体" panose="02010609060101010101" charset="-122"/>
              </a:rPr>
              <a:t>/</a:t>
            </a:r>
            <a:r>
              <a:rPr sz="3700" kern="0" spc="-720" dirty="0">
                <a:solidFill>
                  <a:srgbClr val="A03040">
                    <a:alpha val="100000"/>
                  </a:srgbClr>
                </a:solidFill>
                <a:latin typeface="黑体" panose="02010609060101010101" charset="-122"/>
                <a:ea typeface="黑体" panose="02010609060101010101" charset="-122"/>
                <a:cs typeface="黑体" panose="02010609060101010101" charset="-122"/>
              </a:rPr>
              <a:t> </a:t>
            </a:r>
            <a:r>
              <a:rPr sz="3700" b="1" kern="0" spc="80" dirty="0">
                <a:solidFill>
                  <a:srgbClr val="000000">
                    <a:alpha val="100000"/>
                  </a:srgbClr>
                </a:solidFill>
                <a:latin typeface="黑体" panose="02010609060101010101" charset="-122"/>
                <a:ea typeface="黑体" panose="02010609060101010101" charset="-122"/>
                <a:cs typeface="黑体" panose="02010609060101010101" charset="-122"/>
              </a:rPr>
              <a:t>数据集与核心变量</a:t>
            </a:r>
            <a:endParaRPr sz="3700" dirty="0">
              <a:latin typeface="黑体" panose="02010609060101010101" charset="-122"/>
              <a:ea typeface="黑体" panose="02010609060101010101" charset="-122"/>
              <a:cs typeface="黑体" panose="02010609060101010101" charset="-122"/>
            </a:endParaRPr>
          </a:p>
        </p:txBody>
      </p:sp>
      <p:sp>
        <p:nvSpPr>
          <p:cNvPr id="3" name="矩形 2"/>
          <p:cNvSpPr/>
          <p:nvPr/>
        </p:nvSpPr>
        <p:spPr>
          <a:xfrm>
            <a:off x="6501130" y="1449705"/>
            <a:ext cx="10830560" cy="8060690"/>
          </a:xfrm>
          <a:prstGeom prst="rect">
            <a:avLst/>
          </a:prstGeom>
          <a:solidFill>
            <a:srgbClr val="EFF4F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4" name="表格 3"/>
          <p:cNvGraphicFramePr/>
          <p:nvPr>
            <p:custDataLst>
              <p:tags r:id="rId1"/>
            </p:custDataLst>
          </p:nvPr>
        </p:nvGraphicFramePr>
        <p:xfrm>
          <a:off x="6534150" y="1555115"/>
          <a:ext cx="9672320" cy="7439660"/>
        </p:xfrm>
        <a:graphic>
          <a:graphicData uri="http://schemas.openxmlformats.org/drawingml/2006/table">
            <a:tbl>
              <a:tblPr firstRow="1" bandRow="1">
                <a:tableStyleId>{F7219D14-61D4-4493-8CB9-3BCB1ADB0F85}</a:tableStyleId>
              </a:tblPr>
              <a:tblGrid>
                <a:gridCol w="647700">
                  <a:extLst>
                    <a:ext uri="{9D8B030D-6E8A-4147-A177-3AD203B41FA5}">
                      <a16:colId xmlns:a16="http://schemas.microsoft.com/office/drawing/2014/main" val="20000"/>
                    </a:ext>
                  </a:extLst>
                </a:gridCol>
                <a:gridCol w="570865">
                  <a:extLst>
                    <a:ext uri="{9D8B030D-6E8A-4147-A177-3AD203B41FA5}">
                      <a16:colId xmlns:a16="http://schemas.microsoft.com/office/drawing/2014/main" val="20001"/>
                    </a:ext>
                  </a:extLst>
                </a:gridCol>
                <a:gridCol w="847725">
                  <a:extLst>
                    <a:ext uri="{9D8B030D-6E8A-4147-A177-3AD203B41FA5}">
                      <a16:colId xmlns:a16="http://schemas.microsoft.com/office/drawing/2014/main" val="20002"/>
                    </a:ext>
                  </a:extLst>
                </a:gridCol>
                <a:gridCol w="966470">
                  <a:extLst>
                    <a:ext uri="{9D8B030D-6E8A-4147-A177-3AD203B41FA5}">
                      <a16:colId xmlns:a16="http://schemas.microsoft.com/office/drawing/2014/main" val="20003"/>
                    </a:ext>
                  </a:extLst>
                </a:gridCol>
                <a:gridCol w="758825">
                  <a:extLst>
                    <a:ext uri="{9D8B030D-6E8A-4147-A177-3AD203B41FA5}">
                      <a16:colId xmlns:a16="http://schemas.microsoft.com/office/drawing/2014/main" val="20004"/>
                    </a:ext>
                  </a:extLst>
                </a:gridCol>
                <a:gridCol w="966470">
                  <a:extLst>
                    <a:ext uri="{9D8B030D-6E8A-4147-A177-3AD203B41FA5}">
                      <a16:colId xmlns:a16="http://schemas.microsoft.com/office/drawing/2014/main" val="20005"/>
                    </a:ext>
                  </a:extLst>
                </a:gridCol>
                <a:gridCol w="966470">
                  <a:extLst>
                    <a:ext uri="{9D8B030D-6E8A-4147-A177-3AD203B41FA5}">
                      <a16:colId xmlns:a16="http://schemas.microsoft.com/office/drawing/2014/main" val="20006"/>
                    </a:ext>
                  </a:extLst>
                </a:gridCol>
                <a:gridCol w="966470">
                  <a:extLst>
                    <a:ext uri="{9D8B030D-6E8A-4147-A177-3AD203B41FA5}">
                      <a16:colId xmlns:a16="http://schemas.microsoft.com/office/drawing/2014/main" val="20007"/>
                    </a:ext>
                  </a:extLst>
                </a:gridCol>
                <a:gridCol w="1271905">
                  <a:extLst>
                    <a:ext uri="{9D8B030D-6E8A-4147-A177-3AD203B41FA5}">
                      <a16:colId xmlns:a16="http://schemas.microsoft.com/office/drawing/2014/main" val="20008"/>
                    </a:ext>
                  </a:extLst>
                </a:gridCol>
                <a:gridCol w="950595">
                  <a:extLst>
                    <a:ext uri="{9D8B030D-6E8A-4147-A177-3AD203B41FA5}">
                      <a16:colId xmlns:a16="http://schemas.microsoft.com/office/drawing/2014/main" val="20009"/>
                    </a:ext>
                  </a:extLst>
                </a:gridCol>
                <a:gridCol w="758825">
                  <a:extLst>
                    <a:ext uri="{9D8B030D-6E8A-4147-A177-3AD203B41FA5}">
                      <a16:colId xmlns:a16="http://schemas.microsoft.com/office/drawing/2014/main" val="20010"/>
                    </a:ext>
                  </a:extLst>
                </a:gridCol>
              </a:tblGrid>
              <a:tr h="965200">
                <a:tc>
                  <a:txBody>
                    <a:bodyPr/>
                    <a:lstStyle/>
                    <a:p>
                      <a:pPr algn="r" fontAlgn="ctr">
                        <a:lnSpc>
                          <a:spcPct val="120000"/>
                        </a:lnSpc>
                      </a:pPr>
                      <a:r>
                        <a:rPr lang="zh-CN" altLang="en-US" sz="1400" spc="120">
                          <a:latin typeface="黑体" panose="02010609060101010101" charset="-122"/>
                          <a:ea typeface="黑体" panose="02010609060101010101" charset="-122"/>
                        </a:rPr>
                        <a:t>年龄</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性别</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胸痛类型</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静息血压</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血清胆固醇</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静息心电图结果</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最大心率</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运动诱发心绞痛</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cs typeface="黑体" panose="02010609060101010101" charset="-122"/>
                        </a:rPr>
                        <a:t>运动后</a:t>
                      </a:r>
                      <a:r>
                        <a:rPr lang="en-US" altLang="zh-CN" sz="1400" spc="120">
                          <a:latin typeface="黑体" panose="02010609060101010101" charset="-122"/>
                          <a:ea typeface="黑体" panose="02010609060101010101" charset="-122"/>
                          <a:cs typeface="黑体" panose="02010609060101010101" charset="-122"/>
                        </a:rPr>
                        <a:t>ST</a:t>
                      </a:r>
                      <a:r>
                        <a:rPr lang="zh-CN" altLang="en-US" sz="1400" spc="120">
                          <a:latin typeface="黑体" panose="02010609060101010101" charset="-122"/>
                          <a:ea typeface="黑体" panose="02010609060101010101" charset="-122"/>
                          <a:cs typeface="黑体" panose="02010609060101010101" charset="-122"/>
                        </a:rPr>
                        <a:t>段低压程度</a:t>
                      </a:r>
                    </a:p>
                  </a:txBody>
                  <a:tcPr marL="53975" marR="53975" marT="107950" marB="107950" anchor="ctr"/>
                </a:tc>
                <a:tc>
                  <a:txBody>
                    <a:bodyPr/>
                    <a:lstStyle/>
                    <a:p>
                      <a:pPr algn="r" fontAlgn="ctr">
                        <a:lnSpc>
                          <a:spcPct val="120000"/>
                        </a:lnSpc>
                      </a:pPr>
                      <a:r>
                        <a:rPr lang="en-US" altLang="zh-CN" sz="1400" spc="120">
                          <a:latin typeface="黑体" panose="02010609060101010101" charset="-122"/>
                          <a:ea typeface="黑体" panose="02010609060101010101" charset="-122"/>
                          <a:cs typeface="黑体" panose="02010609060101010101" charset="-122"/>
                        </a:rPr>
                        <a:t>ST</a:t>
                      </a:r>
                      <a:r>
                        <a:rPr lang="zh-CN" altLang="en-US" sz="1400" spc="120">
                          <a:latin typeface="黑体" panose="02010609060101010101" charset="-122"/>
                          <a:ea typeface="黑体" panose="02010609060101010101" charset="-122"/>
                          <a:cs typeface="黑体" panose="02010609060101010101" charset="-122"/>
                        </a:rPr>
                        <a:t>段斜率类型</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心脏病</a:t>
                      </a:r>
                    </a:p>
                  </a:txBody>
                  <a:tcPr marL="53975" marR="53975" marT="107950" marB="107950" anchor="ctr"/>
                </a:tc>
                <a:extLst>
                  <a:ext uri="{0D108BD9-81ED-4DB2-BD59-A6C34878D82A}">
                    <a16:rowId xmlns:a16="http://schemas.microsoft.com/office/drawing/2014/main" val="10000"/>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70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130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322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109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1"/>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57</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2"/>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64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128</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105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3"/>
                  </a:ext>
                </a:extLst>
              </a:tr>
              <a:tr h="588010">
                <a:tc>
                  <a:txBody>
                    <a:bodyPr/>
                    <a:lstStyle/>
                    <a:p>
                      <a:pPr algn="ctr" fontAlgn="ctr">
                        <a:lnSpc>
                          <a:spcPct val="120000"/>
                        </a:lnSpc>
                      </a:pPr>
                      <a:r>
                        <a:rPr lang="en-US" altLang="zh-CN" sz="1200">
                          <a:latin typeface="黑体" panose="02010609060101010101" charset="-122"/>
                          <a:ea typeface="黑体" panose="02010609060101010101" charset="-122"/>
                        </a:rPr>
                        <a:t>74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4"/>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65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177</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5"/>
                  </a:ext>
                </a:extLst>
              </a:tr>
              <a:tr h="589280">
                <a:tc>
                  <a:txBody>
                    <a:bodyPr/>
                    <a:lstStyle/>
                    <a:p>
                      <a:pPr algn="ctr" fontAlgn="ctr">
                        <a:lnSpc>
                          <a:spcPct val="120000"/>
                        </a:lnSpc>
                      </a:pPr>
                      <a:r>
                        <a:rPr lang="en-US" altLang="zh-CN" sz="1200">
                          <a:latin typeface="黑体" panose="02010609060101010101" charset="-122"/>
                          <a:ea typeface="黑体" panose="02010609060101010101" charset="-122"/>
                        </a:rPr>
                        <a:t>56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130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256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6"/>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59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110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239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7"/>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60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293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170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8"/>
                  </a:ext>
                </a:extLst>
              </a:tr>
              <a:tr h="588010">
                <a:tc>
                  <a:txBody>
                    <a:bodyPr/>
                    <a:lstStyle/>
                    <a:p>
                      <a:pPr algn="ctr" fontAlgn="ctr">
                        <a:lnSpc>
                          <a:spcPct val="120000"/>
                        </a:lnSpc>
                      </a:pPr>
                      <a:r>
                        <a:rPr lang="en-US" altLang="zh-CN" sz="1200">
                          <a:latin typeface="黑体" panose="02010609060101010101" charset="-122"/>
                          <a:ea typeface="黑体" panose="02010609060101010101" charset="-122"/>
                        </a:rPr>
                        <a:t>63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150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407</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154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9"/>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59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135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234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161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10"/>
                  </a:ext>
                </a:extLst>
              </a:tr>
              <a:tr h="588645">
                <a:tc>
                  <a:txBody>
                    <a:bodyPr/>
                    <a:lstStyle/>
                    <a:p>
                      <a:pPr algn="ctr" fontAlgn="ctr">
                        <a:lnSpc>
                          <a:spcPct val="120000"/>
                        </a:lnSpc>
                      </a:pPr>
                      <a:r>
                        <a:rPr lang="en-US" altLang="zh-CN" sz="1200">
                          <a:latin typeface="黑体" panose="02010609060101010101" charset="-122"/>
                          <a:ea typeface="黑体" panose="02010609060101010101" charset="-122"/>
                        </a:rPr>
                        <a:t>53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226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111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11"/>
                  </a:ext>
                </a:extLst>
              </a:tr>
            </a:tbl>
          </a:graphicData>
        </a:graphic>
      </p:graphicFrame>
      <p:sp>
        <p:nvSpPr>
          <p:cNvPr id="8" name="图文框 7"/>
          <p:cNvSpPr/>
          <p:nvPr/>
        </p:nvSpPr>
        <p:spPr>
          <a:xfrm>
            <a:off x="6483985" y="1344295"/>
            <a:ext cx="793115" cy="7875270"/>
          </a:xfrm>
          <a:prstGeom prst="frame">
            <a:avLst/>
          </a:prstGeom>
          <a:gradFill>
            <a:gsLst>
              <a:gs pos="0">
                <a:srgbClr val="CFF9AE"/>
              </a:gs>
              <a:gs pos="90000">
                <a:srgbClr val="49E7CE"/>
              </a:gs>
            </a:gsLst>
            <a:path path="circle">
              <a:fillToRect l="100000" t="100000"/>
            </a:path>
            <a:tileRect r="-100000" b="-10000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9" name="图文框 8"/>
          <p:cNvSpPr/>
          <p:nvPr/>
        </p:nvSpPr>
        <p:spPr>
          <a:xfrm>
            <a:off x="8586470" y="1344295"/>
            <a:ext cx="1092835" cy="7875270"/>
          </a:xfrm>
          <a:prstGeom prst="frame">
            <a:avLst/>
          </a:prstGeom>
          <a:gradFill>
            <a:gsLst>
              <a:gs pos="0">
                <a:srgbClr val="CFF9AE"/>
              </a:gs>
              <a:gs pos="90000">
                <a:srgbClr val="49E7CE"/>
              </a:gs>
            </a:gsLst>
            <a:path path="circle">
              <a:fillToRect l="100000" t="100000"/>
            </a:path>
            <a:tileRect r="-100000" b="-10000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0" name="图文框 9"/>
          <p:cNvSpPr/>
          <p:nvPr/>
        </p:nvSpPr>
        <p:spPr>
          <a:xfrm>
            <a:off x="9601200" y="1337310"/>
            <a:ext cx="793115" cy="7875270"/>
          </a:xfrm>
          <a:prstGeom prst="frame">
            <a:avLst/>
          </a:prstGeom>
          <a:gradFill>
            <a:gsLst>
              <a:gs pos="0">
                <a:srgbClr val="CFF9AE"/>
              </a:gs>
              <a:gs pos="90000">
                <a:srgbClr val="49E7CE"/>
              </a:gs>
            </a:gsLst>
            <a:path path="circle">
              <a:fillToRect l="100000" t="100000"/>
            </a:path>
            <a:tileRect r="-100000" b="-10000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1" name="图文框 10"/>
          <p:cNvSpPr/>
          <p:nvPr/>
        </p:nvSpPr>
        <p:spPr>
          <a:xfrm>
            <a:off x="11320780" y="1344930"/>
            <a:ext cx="1030605" cy="7875270"/>
          </a:xfrm>
          <a:prstGeom prst="frame">
            <a:avLst/>
          </a:prstGeom>
          <a:gradFill>
            <a:gsLst>
              <a:gs pos="0">
                <a:srgbClr val="CFF9AE"/>
              </a:gs>
              <a:gs pos="90000">
                <a:srgbClr val="49E7CE"/>
              </a:gs>
            </a:gsLst>
            <a:path path="circle">
              <a:fillToRect l="100000" t="100000"/>
            </a:path>
            <a:tileRect r="-100000" b="-10000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12" name="图文框 11"/>
          <p:cNvSpPr/>
          <p:nvPr/>
        </p:nvSpPr>
        <p:spPr>
          <a:xfrm>
            <a:off x="14434185" y="1344930"/>
            <a:ext cx="1145540" cy="7875270"/>
          </a:xfrm>
          <a:prstGeom prst="frame">
            <a:avLst/>
          </a:prstGeom>
          <a:gradFill>
            <a:gsLst>
              <a:gs pos="0">
                <a:srgbClr val="CFF9AE"/>
              </a:gs>
              <a:gs pos="90000">
                <a:srgbClr val="49E7CE"/>
              </a:gs>
            </a:gsLst>
            <a:path path="circle">
              <a:fillToRect l="100000" t="100000"/>
            </a:path>
            <a:tileRect r="-100000" b="-100000"/>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5"/>
          <a:stretch>
            <a:fillRect/>
          </a:stretch>
        </p:blipFill>
        <p:spPr>
          <a:xfrm rot="21600000">
            <a:off x="0" y="0"/>
            <a:ext cx="17475200" cy="9753600"/>
          </a:xfrm>
          <a:prstGeom prst="rect">
            <a:avLst/>
          </a:prstGeom>
        </p:spPr>
      </p:pic>
      <p:sp>
        <p:nvSpPr>
          <p:cNvPr id="36" name="textbox 36"/>
          <p:cNvSpPr/>
          <p:nvPr/>
        </p:nvSpPr>
        <p:spPr>
          <a:xfrm>
            <a:off x="8853251" y="2157330"/>
            <a:ext cx="7332980" cy="1467485"/>
          </a:xfrm>
          <a:prstGeom prst="rect">
            <a:avLst/>
          </a:prstGeom>
          <a:noFill/>
          <a:ln w="0" cap="flat">
            <a:noFill/>
            <a:prstDash val="solid"/>
            <a:miter lim="0"/>
          </a:ln>
        </p:spPr>
        <p:txBody>
          <a:bodyPr vert="horz" wrap="square" lIns="0" tIns="0" rIns="0" bIns="0"/>
          <a:lstStyle/>
          <a:p>
            <a:pPr algn="l" rtl="0" eaLnBrk="0">
              <a:lnSpc>
                <a:spcPct val="83000"/>
              </a:lnSpc>
            </a:pPr>
            <a:r>
              <a:rPr sz="2800" b="1" kern="0" spc="-170" dirty="0">
                <a:solidFill>
                  <a:srgbClr val="000000">
                    <a:alpha val="100000"/>
                  </a:srgbClr>
                </a:solidFill>
                <a:latin typeface="黑体" panose="02010609060101010101" charset="-122"/>
                <a:ea typeface="黑体" panose="02010609060101010101" charset="-122"/>
                <a:cs typeface="黑体" panose="02010609060101010101" charset="-122"/>
              </a:rPr>
              <a:t>解决方案</a:t>
            </a:r>
            <a:r>
              <a:rPr sz="2800" kern="0" spc="-520" dirty="0">
                <a:solidFill>
                  <a:srgbClr val="000000">
                    <a:alpha val="100000"/>
                  </a:srgbClr>
                </a:solidFill>
                <a:latin typeface="黑体" panose="02010609060101010101" charset="-122"/>
                <a:ea typeface="黑体" panose="02010609060101010101" charset="-122"/>
                <a:cs typeface="黑体" panose="02010609060101010101" charset="-122"/>
              </a:rPr>
              <a:t> </a:t>
            </a:r>
            <a:r>
              <a:rPr sz="2800" b="1" kern="0" spc="-170" dirty="0">
                <a:solidFill>
                  <a:srgbClr val="000000">
                    <a:alpha val="100000"/>
                  </a:srgbClr>
                </a:solidFill>
                <a:latin typeface="黑体" panose="02010609060101010101" charset="-122"/>
                <a:ea typeface="黑体" panose="02010609060101010101" charset="-122"/>
                <a:cs typeface="黑体" panose="02010609060101010101" charset="-122"/>
              </a:rPr>
              <a:t>(The</a:t>
            </a:r>
            <a:r>
              <a:rPr sz="2800" kern="0" spc="-170" dirty="0">
                <a:solidFill>
                  <a:srgbClr val="000000">
                    <a:alpha val="100000"/>
                  </a:srgbClr>
                </a:solidFill>
                <a:latin typeface="黑体" panose="02010609060101010101" charset="-122"/>
                <a:ea typeface="黑体" panose="02010609060101010101" charset="-122"/>
                <a:cs typeface="黑体" panose="02010609060101010101" charset="-122"/>
              </a:rPr>
              <a:t> </a:t>
            </a:r>
            <a:r>
              <a:rPr sz="2800" b="1" kern="0" spc="-170" dirty="0">
                <a:solidFill>
                  <a:srgbClr val="000000">
                    <a:alpha val="100000"/>
                  </a:srgbClr>
                </a:solidFill>
                <a:latin typeface="黑体" panose="02010609060101010101" charset="-122"/>
                <a:ea typeface="黑体" panose="02010609060101010101" charset="-122"/>
                <a:cs typeface="黑体" panose="02010609060101010101" charset="-122"/>
              </a:rPr>
              <a:t>Solution):</a:t>
            </a:r>
            <a:endParaRPr sz="28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1600"/>
              </a:spcBef>
            </a:pPr>
            <a:r>
              <a:rPr sz="2800" kern="0" spc="50" dirty="0">
                <a:solidFill>
                  <a:srgbClr val="000000">
                    <a:alpha val="100000"/>
                  </a:srgbClr>
                </a:solidFill>
                <a:latin typeface="黑体" panose="02010609060101010101" charset="-122"/>
                <a:ea typeface="黑体" panose="02010609060101010101" charset="-122"/>
                <a:cs typeface="黑体" panose="02010609060101010101" charset="-122"/>
              </a:rPr>
              <a:t>采用Z-</a:t>
            </a:r>
            <a:r>
              <a:rPr sz="2800" kern="0" spc="0" dirty="0">
                <a:solidFill>
                  <a:srgbClr val="000000">
                    <a:alpha val="100000"/>
                  </a:srgbClr>
                </a:solidFill>
                <a:latin typeface="黑体" panose="02010609060101010101" charset="-122"/>
                <a:ea typeface="黑体" panose="02010609060101010101" charset="-122"/>
                <a:cs typeface="黑体" panose="02010609060101010101" charset="-122"/>
              </a:rPr>
              <a:t>score</a:t>
            </a:r>
            <a:r>
              <a:rPr sz="2800" kern="0" spc="50" dirty="0">
                <a:solidFill>
                  <a:srgbClr val="000000">
                    <a:alpha val="100000"/>
                  </a:srgbClr>
                </a:solidFill>
                <a:latin typeface="黑体" panose="02010609060101010101" charset="-122"/>
                <a:ea typeface="黑体" panose="02010609060101010101" charset="-122"/>
                <a:cs typeface="黑体" panose="02010609060101010101" charset="-122"/>
              </a:rPr>
              <a:t>标准化，消除量纲影响，使各变量具有可比</a:t>
            </a:r>
            <a:r>
              <a:rPr sz="2800" kern="0" spc="-150" dirty="0">
                <a:solidFill>
                  <a:srgbClr val="000000">
                    <a:alpha val="100000"/>
                  </a:srgbClr>
                </a:solidFill>
                <a:latin typeface="黑体" panose="02010609060101010101" charset="-122"/>
                <a:ea typeface="黑体" panose="02010609060101010101" charset="-122"/>
                <a:cs typeface="黑体" panose="02010609060101010101" charset="-122"/>
              </a:rPr>
              <a:t>性。</a:t>
            </a:r>
            <a:endParaRPr sz="2800" dirty="0">
              <a:latin typeface="黑体" panose="02010609060101010101" charset="-122"/>
              <a:ea typeface="黑体" panose="02010609060101010101" charset="-122"/>
              <a:cs typeface="黑体" panose="02010609060101010101" charset="-122"/>
            </a:endParaRPr>
          </a:p>
        </p:txBody>
      </p:sp>
      <p:sp>
        <p:nvSpPr>
          <p:cNvPr id="38" name="textbox 38"/>
          <p:cNvSpPr/>
          <p:nvPr/>
        </p:nvSpPr>
        <p:spPr>
          <a:xfrm>
            <a:off x="922020" y="2005330"/>
            <a:ext cx="7123430" cy="1953260"/>
          </a:xfrm>
          <a:prstGeom prst="rect">
            <a:avLst/>
          </a:prstGeom>
          <a:noFill/>
          <a:ln w="0" cap="flat">
            <a:noFill/>
            <a:prstDash val="solid"/>
            <a:miter lim="0"/>
          </a:ln>
        </p:spPr>
        <p:txBody>
          <a:bodyPr vert="horz" wrap="square" lIns="0" tIns="0" rIns="0" bIns="0"/>
          <a:lstStyle/>
          <a:p>
            <a:pPr algn="l" rtl="0" eaLnBrk="0">
              <a:lnSpc>
                <a:spcPct val="96000"/>
              </a:lnSpc>
            </a:pPr>
            <a:r>
              <a:rPr sz="2800" b="1" kern="0" spc="-30" dirty="0">
                <a:solidFill>
                  <a:srgbClr val="000000">
                    <a:alpha val="100000"/>
                  </a:srgbClr>
                </a:solidFill>
                <a:latin typeface="黑体" panose="02010609060101010101" charset="-122"/>
                <a:ea typeface="黑体" panose="02010609060101010101" charset="-122"/>
                <a:cs typeface="黑体" panose="02010609060101010101" charset="-122"/>
              </a:rPr>
              <a:t>挑战</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2800" b="1" kern="0" spc="-30" dirty="0">
                <a:solidFill>
                  <a:srgbClr val="000000">
                    <a:alpha val="100000"/>
                  </a:srgbClr>
                </a:solidFill>
                <a:latin typeface="黑体" panose="02010609060101010101" charset="-122"/>
                <a:ea typeface="黑体" panose="02010609060101010101" charset="-122"/>
                <a:cs typeface="黑体" panose="02010609060101010101" charset="-122"/>
              </a:rPr>
              <a:t>(The</a:t>
            </a:r>
            <a:r>
              <a:rPr lang="en-US" sz="2800" b="1" kern="0" spc="-30" dirty="0">
                <a:solidFill>
                  <a:srgbClr val="000000">
                    <a:alpha val="100000"/>
                  </a:srgbClr>
                </a:solidFill>
                <a:latin typeface="黑体" panose="02010609060101010101" charset="-122"/>
                <a:ea typeface="黑体" panose="02010609060101010101" charset="-122"/>
                <a:cs typeface="黑体" panose="02010609060101010101" charset="-122"/>
              </a:rPr>
              <a:t> </a:t>
            </a:r>
            <a:r>
              <a:rPr sz="2800" b="1" kern="0" spc="-30" dirty="0">
                <a:solidFill>
                  <a:srgbClr val="000000">
                    <a:alpha val="100000"/>
                  </a:srgbClr>
                </a:solidFill>
                <a:latin typeface="黑体" panose="02010609060101010101" charset="-122"/>
                <a:ea typeface="黑体" panose="02010609060101010101" charset="-122"/>
                <a:cs typeface="黑体" panose="02010609060101010101" charset="-122"/>
              </a:rPr>
              <a:t>Challenge):</a:t>
            </a:r>
            <a:endParaRPr sz="28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1535"/>
              </a:spcBef>
            </a:pPr>
            <a:r>
              <a:rPr sz="2800" kern="0" spc="60" dirty="0">
                <a:solidFill>
                  <a:srgbClr val="000000">
                    <a:alpha val="100000"/>
                  </a:srgbClr>
                </a:solidFill>
                <a:latin typeface="黑体" panose="02010609060101010101" charset="-122"/>
                <a:ea typeface="黑体" panose="02010609060101010101" charset="-122"/>
                <a:cs typeface="黑体" panose="02010609060101010101" charset="-122"/>
              </a:rPr>
              <a:t>5个连续变量的量纲和取值范围</a:t>
            </a:r>
            <a:r>
              <a:rPr sz="2800" kern="0" spc="50" dirty="0">
                <a:solidFill>
                  <a:srgbClr val="000000">
                    <a:alpha val="100000"/>
                  </a:srgbClr>
                </a:solidFill>
                <a:latin typeface="黑体" panose="02010609060101010101" charset="-122"/>
                <a:ea typeface="黑体" panose="02010609060101010101" charset="-122"/>
                <a:cs typeface="黑体" panose="02010609060101010101" charset="-122"/>
              </a:rPr>
              <a:t>差异巨大，直接分析会使</a:t>
            </a:r>
            <a:r>
              <a:rPr sz="2800" kern="0" spc="-20" dirty="0">
                <a:solidFill>
                  <a:srgbClr val="000000">
                    <a:alpha val="100000"/>
                  </a:srgbClr>
                </a:solidFill>
                <a:latin typeface="黑体" panose="02010609060101010101" charset="-122"/>
                <a:ea typeface="黑体" panose="02010609060101010101" charset="-122"/>
                <a:cs typeface="黑体" panose="02010609060101010101" charset="-122"/>
              </a:rPr>
              <a:t>距离计算和相关性分析</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被个别指标主导。</a:t>
            </a:r>
            <a:endParaRPr sz="2800" dirty="0">
              <a:latin typeface="黑体" panose="02010609060101010101" charset="-122"/>
              <a:ea typeface="黑体" panose="02010609060101010101" charset="-122"/>
              <a:cs typeface="黑体" panose="02010609060101010101" charset="-122"/>
            </a:endParaRPr>
          </a:p>
        </p:txBody>
      </p:sp>
      <p:sp>
        <p:nvSpPr>
          <p:cNvPr id="40" name="textbox 40"/>
          <p:cNvSpPr/>
          <p:nvPr/>
        </p:nvSpPr>
        <p:spPr>
          <a:xfrm>
            <a:off x="921714" y="932450"/>
            <a:ext cx="7740015" cy="61595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97000"/>
              </a:lnSpc>
            </a:pPr>
            <a:r>
              <a:rPr sz="4000" b="1" kern="0" spc="10" dirty="0">
                <a:solidFill>
                  <a:srgbClr val="205050">
                    <a:alpha val="100000"/>
                  </a:srgbClr>
                </a:solidFill>
                <a:latin typeface="宋体" panose="02010600030101010101" pitchFamily="2" charset="-122"/>
                <a:ea typeface="宋体" panose="02010600030101010101" pitchFamily="2" charset="-122"/>
                <a:cs typeface="宋体" panose="02010600030101010101" pitchFamily="2" charset="-122"/>
              </a:rPr>
              <a:t>03</a:t>
            </a:r>
            <a:r>
              <a:rPr sz="4000" kern="0" spc="-350" dirty="0">
                <a:solidFill>
                  <a:srgbClr val="205050">
                    <a:alpha val="100000"/>
                  </a:srgbClr>
                </a:solidFill>
                <a:latin typeface="宋体" panose="02010600030101010101" pitchFamily="2" charset="-122"/>
                <a:ea typeface="宋体" panose="02010600030101010101" pitchFamily="2" charset="-122"/>
                <a:cs typeface="宋体" panose="02010600030101010101" pitchFamily="2" charset="-122"/>
              </a:rPr>
              <a:t> </a:t>
            </a:r>
            <a:r>
              <a:rPr sz="4000" b="1" kern="0" spc="10" dirty="0">
                <a:solidFill>
                  <a:srgbClr val="A04030">
                    <a:alpha val="100000"/>
                  </a:srgbClr>
                </a:solidFill>
                <a:latin typeface="黑体" panose="02010609060101010101" charset="-122"/>
                <a:ea typeface="黑体" panose="02010609060101010101" charset="-122"/>
                <a:cs typeface="黑体" panose="02010609060101010101" charset="-122"/>
              </a:rPr>
              <a:t>/</a:t>
            </a:r>
            <a:r>
              <a:rPr sz="4000" kern="0" spc="-860" dirty="0">
                <a:solidFill>
                  <a:srgbClr val="A04030">
                    <a:alpha val="100000"/>
                  </a:srgbClr>
                </a:solidFill>
                <a:latin typeface="黑体" panose="02010609060101010101" charset="-122"/>
                <a:ea typeface="黑体" panose="02010609060101010101" charset="-122"/>
                <a:cs typeface="黑体" panose="02010609060101010101" charset="-122"/>
              </a:rPr>
              <a:t> </a:t>
            </a:r>
            <a:r>
              <a:rPr sz="4000" b="1" kern="0" spc="10" dirty="0">
                <a:solidFill>
                  <a:srgbClr val="000000">
                    <a:alpha val="100000"/>
                  </a:srgbClr>
                </a:solidFill>
                <a:latin typeface="黑体" panose="02010609060101010101" charset="-122"/>
                <a:ea typeface="黑体" panose="02010609060101010101" charset="-122"/>
                <a:cs typeface="黑体" panose="02010609060101010101" charset="-122"/>
              </a:rPr>
              <a:t>数据预处理：</a:t>
            </a:r>
            <a:r>
              <a:rPr sz="4000" b="1"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Z-</a:t>
            </a:r>
            <a:r>
              <a:rPr sz="4000" b="1"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Score</a:t>
            </a:r>
            <a:r>
              <a:rPr sz="4000" kern="0" spc="-59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4000" b="1" kern="0" spc="10" dirty="0">
                <a:solidFill>
                  <a:srgbClr val="000000">
                    <a:alpha val="100000"/>
                  </a:srgbClr>
                </a:solidFill>
                <a:latin typeface="黑体" panose="02010609060101010101" charset="-122"/>
                <a:ea typeface="黑体" panose="02010609060101010101" charset="-122"/>
                <a:cs typeface="黑体" panose="02010609060101010101" charset="-122"/>
              </a:rPr>
              <a:t>标准化</a:t>
            </a:r>
            <a:endParaRPr sz="4000" dirty="0">
              <a:latin typeface="黑体" panose="02010609060101010101" charset="-122"/>
              <a:ea typeface="黑体" panose="02010609060101010101" charset="-122"/>
              <a:cs typeface="黑体" panose="02010609060101010101" charset="-122"/>
            </a:endParaRPr>
          </a:p>
        </p:txBody>
      </p:sp>
      <p:pic>
        <p:nvPicPr>
          <p:cNvPr id="42" name="picture 42"/>
          <p:cNvPicPr>
            <a:picLocks noChangeAspect="1"/>
          </p:cNvPicPr>
          <p:nvPr/>
        </p:nvPicPr>
        <p:blipFill>
          <a:blip r:embed="rId6"/>
          <a:stretch>
            <a:fillRect/>
          </a:stretch>
        </p:blipFill>
        <p:spPr>
          <a:xfrm rot="21600000">
            <a:off x="13906416" y="7581863"/>
            <a:ext cx="2279814" cy="927177"/>
          </a:xfrm>
          <a:prstGeom prst="rect">
            <a:avLst/>
          </a:prstGeom>
        </p:spPr>
      </p:pic>
      <p:sp>
        <p:nvSpPr>
          <p:cNvPr id="44" name="textbox 44"/>
          <p:cNvSpPr/>
          <p:nvPr/>
        </p:nvSpPr>
        <p:spPr>
          <a:xfrm>
            <a:off x="13854048" y="7059603"/>
            <a:ext cx="2381885" cy="403859"/>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604020202020204"/>
              <a:ea typeface="Arial" panose="020B0604020202020204"/>
              <a:cs typeface="Arial" panose="020B0604020202020204"/>
            </a:endParaRPr>
          </a:p>
          <a:p>
            <a:pPr marL="12700" algn="l" rtl="0" eaLnBrk="0">
              <a:lnSpc>
                <a:spcPct val="95000"/>
              </a:lnSpc>
            </a:pPr>
            <a:r>
              <a:rPr sz="2600" b="1"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公式:</a:t>
            </a:r>
            <a:endParaRPr sz="2600" dirty="0">
              <a:latin typeface="宋体" panose="02010600030101010101" pitchFamily="2" charset="-122"/>
              <a:ea typeface="宋体" panose="02010600030101010101" pitchFamily="2" charset="-122"/>
              <a:cs typeface="宋体" panose="02010600030101010101" pitchFamily="2" charset="-122"/>
            </a:endParaRPr>
          </a:p>
        </p:txBody>
      </p:sp>
      <p:sp>
        <p:nvSpPr>
          <p:cNvPr id="2" name="矩形 1"/>
          <p:cNvSpPr/>
          <p:nvPr/>
        </p:nvSpPr>
        <p:spPr>
          <a:xfrm>
            <a:off x="398145" y="4642485"/>
            <a:ext cx="12991465" cy="4815205"/>
          </a:xfrm>
          <a:prstGeom prst="rect">
            <a:avLst/>
          </a:prstGeom>
          <a:solidFill>
            <a:srgbClr val="EEF2F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3" name="表格 2"/>
          <p:cNvGraphicFramePr/>
          <p:nvPr>
            <p:custDataLst>
              <p:tags r:id="rId1"/>
            </p:custDataLst>
          </p:nvPr>
        </p:nvGraphicFramePr>
        <p:xfrm>
          <a:off x="7902575" y="3764280"/>
          <a:ext cx="5175250" cy="5387534"/>
        </p:xfrm>
        <a:graphic>
          <a:graphicData uri="http://schemas.openxmlformats.org/drawingml/2006/table">
            <a:tbl>
              <a:tblPr firstRow="1" bandRow="1">
                <a:tableStyleId>{E28355B5-FDCA-4902-91D3-21B65FF80AC5}</a:tableStyleId>
              </a:tblPr>
              <a:tblGrid>
                <a:gridCol w="738505">
                  <a:extLst>
                    <a:ext uri="{9D8B030D-6E8A-4147-A177-3AD203B41FA5}">
                      <a16:colId xmlns:a16="http://schemas.microsoft.com/office/drawing/2014/main" val="20000"/>
                    </a:ext>
                  </a:extLst>
                </a:gridCol>
                <a:gridCol w="738505">
                  <a:extLst>
                    <a:ext uri="{9D8B030D-6E8A-4147-A177-3AD203B41FA5}">
                      <a16:colId xmlns:a16="http://schemas.microsoft.com/office/drawing/2014/main" val="20001"/>
                    </a:ext>
                  </a:extLst>
                </a:gridCol>
                <a:gridCol w="793115">
                  <a:extLst>
                    <a:ext uri="{9D8B030D-6E8A-4147-A177-3AD203B41FA5}">
                      <a16:colId xmlns:a16="http://schemas.microsoft.com/office/drawing/2014/main" val="20002"/>
                    </a:ext>
                  </a:extLst>
                </a:gridCol>
                <a:gridCol w="738505">
                  <a:extLst>
                    <a:ext uri="{9D8B030D-6E8A-4147-A177-3AD203B41FA5}">
                      <a16:colId xmlns:a16="http://schemas.microsoft.com/office/drawing/2014/main" val="20003"/>
                    </a:ext>
                  </a:extLst>
                </a:gridCol>
                <a:gridCol w="1428115">
                  <a:extLst>
                    <a:ext uri="{9D8B030D-6E8A-4147-A177-3AD203B41FA5}">
                      <a16:colId xmlns:a16="http://schemas.microsoft.com/office/drawing/2014/main" val="20004"/>
                    </a:ext>
                  </a:extLst>
                </a:gridCol>
                <a:gridCol w="738505">
                  <a:extLst>
                    <a:ext uri="{9D8B030D-6E8A-4147-A177-3AD203B41FA5}">
                      <a16:colId xmlns:a16="http://schemas.microsoft.com/office/drawing/2014/main" val="20005"/>
                    </a:ext>
                  </a:extLst>
                </a:gridCol>
              </a:tblGrid>
              <a:tr h="951865">
                <a:tc>
                  <a:txBody>
                    <a:bodyPr/>
                    <a:lstStyle/>
                    <a:p>
                      <a:pPr algn="ctr" fontAlgn="t">
                        <a:lnSpc>
                          <a:spcPct val="120000"/>
                        </a:lnSpc>
                      </a:pPr>
                      <a:r>
                        <a:rPr lang="zh-CN" altLang="en-US" sz="1600" spc="60"/>
                        <a:t>年龄</a:t>
                      </a:r>
                    </a:p>
                  </a:txBody>
                  <a:tcPr marL="25400" marR="25400" marT="6350" marB="6350" anchor="ctr"/>
                </a:tc>
                <a:tc>
                  <a:txBody>
                    <a:bodyPr/>
                    <a:lstStyle/>
                    <a:p>
                      <a:pPr algn="ctr" fontAlgn="t">
                        <a:lnSpc>
                          <a:spcPct val="120000"/>
                        </a:lnSpc>
                      </a:pPr>
                      <a:r>
                        <a:rPr lang="zh-CN" altLang="en-US" sz="1600" spc="60"/>
                        <a:t>静息血压</a:t>
                      </a:r>
                    </a:p>
                  </a:txBody>
                  <a:tcPr marL="25400" marR="25400" marT="6350" marB="6350" anchor="ctr"/>
                </a:tc>
                <a:tc>
                  <a:txBody>
                    <a:bodyPr/>
                    <a:lstStyle/>
                    <a:p>
                      <a:pPr algn="ctr" fontAlgn="t">
                        <a:lnSpc>
                          <a:spcPct val="120000"/>
                        </a:lnSpc>
                      </a:pPr>
                      <a:r>
                        <a:rPr lang="zh-CN" altLang="en-US" sz="1600" spc="60"/>
                        <a:t>血清胆固醇</a:t>
                      </a:r>
                    </a:p>
                  </a:txBody>
                  <a:tcPr marL="25400" marR="25400" marT="6350" marB="6350" anchor="ctr"/>
                </a:tc>
                <a:tc>
                  <a:txBody>
                    <a:bodyPr/>
                    <a:lstStyle/>
                    <a:p>
                      <a:pPr algn="ctr" fontAlgn="t">
                        <a:lnSpc>
                          <a:spcPct val="120000"/>
                        </a:lnSpc>
                      </a:pPr>
                      <a:r>
                        <a:rPr lang="zh-CN" altLang="en-US" sz="1600" spc="60"/>
                        <a:t>最大心率</a:t>
                      </a:r>
                    </a:p>
                  </a:txBody>
                  <a:tcPr marL="25400" marR="25400" marT="6350" marB="6350" anchor="ctr"/>
                </a:tc>
                <a:tc>
                  <a:txBody>
                    <a:bodyPr/>
                    <a:lstStyle/>
                    <a:p>
                      <a:pPr algn="ctr" fontAlgn="t">
                        <a:lnSpc>
                          <a:spcPct val="120000"/>
                        </a:lnSpc>
                      </a:pPr>
                      <a:r>
                        <a:rPr lang="zh-CN" altLang="en-US" sz="1600" spc="60"/>
                        <a:t>运动后</a:t>
                      </a:r>
                      <a:r>
                        <a:rPr lang="en-US" altLang="zh-CN" sz="1600" spc="60"/>
                        <a:t>ST</a:t>
                      </a:r>
                      <a:r>
                        <a:rPr lang="zh-CN" altLang="en-US" sz="1600" spc="60"/>
                        <a:t>段低压程度</a:t>
                      </a:r>
                    </a:p>
                  </a:txBody>
                  <a:tcPr marL="25400" marR="25400" marT="6350" marB="6350" anchor="ctr"/>
                </a:tc>
                <a:tc>
                  <a:txBody>
                    <a:bodyPr/>
                    <a:lstStyle/>
                    <a:p>
                      <a:pPr algn="ctr" fontAlgn="t">
                        <a:lnSpc>
                          <a:spcPct val="120000"/>
                        </a:lnSpc>
                      </a:pPr>
                      <a:r>
                        <a:rPr lang="zh-CN" altLang="en-US" sz="1600" spc="60"/>
                        <a:t>心脏病</a:t>
                      </a:r>
                    </a:p>
                  </a:txBody>
                  <a:tcPr marL="25400" marR="25400" marT="6350" marB="6350" anchor="ctr"/>
                </a:tc>
                <a:extLst>
                  <a:ext uri="{0D108BD9-81ED-4DB2-BD59-A6C34878D82A}">
                    <a16:rowId xmlns:a16="http://schemas.microsoft.com/office/drawing/2014/main" val="10000"/>
                  </a:ext>
                </a:extLst>
              </a:tr>
              <a:tr h="398780">
                <a:tc>
                  <a:txBody>
                    <a:bodyPr/>
                    <a:lstStyle/>
                    <a:p>
                      <a:pPr algn="ctr" fontAlgn="b">
                        <a:lnSpc>
                          <a:spcPct val="120000"/>
                        </a:lnSpc>
                      </a:pPr>
                      <a:r>
                        <a:rPr lang="en-US" altLang="zh-CN" sz="1200"/>
                        <a:t>1.739810686</a:t>
                      </a:r>
                    </a:p>
                  </a:txBody>
                  <a:tcPr marL="25400" marR="25400" marT="6350" marB="6350" anchor="ctr"/>
                </a:tc>
                <a:tc>
                  <a:txBody>
                    <a:bodyPr/>
                    <a:lstStyle/>
                    <a:p>
                      <a:pPr algn="ctr" fontAlgn="b">
                        <a:lnSpc>
                          <a:spcPct val="120000"/>
                        </a:lnSpc>
                      </a:pPr>
                      <a:r>
                        <a:rPr lang="en-US" altLang="zh-CN" sz="1200"/>
                        <a:t>-0.049724911</a:t>
                      </a:r>
                    </a:p>
                  </a:txBody>
                  <a:tcPr marL="25400" marR="25400" marT="6350" marB="6350" anchor="ctr"/>
                </a:tc>
                <a:tc>
                  <a:txBody>
                    <a:bodyPr/>
                    <a:lstStyle/>
                    <a:p>
                      <a:pPr algn="ctr" fontAlgn="b">
                        <a:lnSpc>
                          <a:spcPct val="120000"/>
                        </a:lnSpc>
                      </a:pPr>
                      <a:r>
                        <a:rPr lang="en-US" altLang="zh-CN" sz="1200"/>
                        <a:t>1.623097397</a:t>
                      </a:r>
                    </a:p>
                  </a:txBody>
                  <a:tcPr marL="25400" marR="25400" marT="6350" marB="6350" anchor="ctr"/>
                </a:tc>
                <a:tc>
                  <a:txBody>
                    <a:bodyPr/>
                    <a:lstStyle/>
                    <a:p>
                      <a:pPr algn="ctr" fontAlgn="b">
                        <a:lnSpc>
                          <a:spcPct val="120000"/>
                        </a:lnSpc>
                      </a:pPr>
                      <a:r>
                        <a:rPr lang="en-US" altLang="zh-CN" sz="1200"/>
                        <a:t>-1.743495407</a:t>
                      </a:r>
                    </a:p>
                  </a:txBody>
                  <a:tcPr marL="25400" marR="25400" marT="6350" marB="6350" anchor="ctr"/>
                </a:tc>
                <a:tc>
                  <a:txBody>
                    <a:bodyPr/>
                    <a:lstStyle/>
                    <a:p>
                      <a:pPr algn="ctr" fontAlgn="b">
                        <a:lnSpc>
                          <a:spcPct val="120000"/>
                        </a:lnSpc>
                      </a:pPr>
                      <a:r>
                        <a:rPr lang="en-US" altLang="zh-CN" sz="1200"/>
                        <a:t>1.171516439</a:t>
                      </a:r>
                    </a:p>
                  </a:txBody>
                  <a:tcPr marL="25400" marR="25400" marT="6350" marB="6350" anchor="ctr"/>
                </a:tc>
                <a:tc>
                  <a:txBody>
                    <a:bodyPr/>
                    <a:lstStyle/>
                    <a:p>
                      <a:pPr algn="ctr" fontAlgn="b">
                        <a:lnSpc>
                          <a:spcPct val="120000"/>
                        </a:lnSpc>
                      </a:pPr>
                      <a:r>
                        <a:rPr lang="en-US" altLang="zh-CN" sz="1200"/>
                        <a:t>1</a:t>
                      </a:r>
                    </a:p>
                  </a:txBody>
                  <a:tcPr marL="25400" marR="25400" marT="6350" marB="6350" anchor="ctr"/>
                </a:tc>
                <a:extLst>
                  <a:ext uri="{0D108BD9-81ED-4DB2-BD59-A6C34878D82A}">
                    <a16:rowId xmlns:a16="http://schemas.microsoft.com/office/drawing/2014/main" val="10001"/>
                  </a:ext>
                </a:extLst>
              </a:tr>
              <a:tr h="400050">
                <a:tc>
                  <a:txBody>
                    <a:bodyPr/>
                    <a:lstStyle/>
                    <a:p>
                      <a:pPr algn="ctr" fontAlgn="b">
                        <a:lnSpc>
                          <a:spcPct val="120000"/>
                        </a:lnSpc>
                      </a:pPr>
                      <a:r>
                        <a:rPr lang="en-US" altLang="zh-CN" sz="1200"/>
                        <a:t>0.302919033</a:t>
                      </a:r>
                    </a:p>
                  </a:txBody>
                  <a:tcPr marL="25400" marR="25400" marT="6350" marB="6350" anchor="ctr"/>
                </a:tc>
                <a:tc>
                  <a:txBody>
                    <a:bodyPr/>
                    <a:lstStyle/>
                    <a:p>
                      <a:pPr algn="ctr" fontAlgn="b">
                        <a:lnSpc>
                          <a:spcPct val="120000"/>
                        </a:lnSpc>
                      </a:pPr>
                      <a:r>
                        <a:rPr lang="en-US" altLang="zh-CN" sz="1200"/>
                        <a:t>-0.393278841</a:t>
                      </a:r>
                    </a:p>
                  </a:txBody>
                  <a:tcPr marL="25400" marR="25400" marT="6350" marB="6350" anchor="ctr"/>
                </a:tc>
                <a:tc>
                  <a:txBody>
                    <a:bodyPr/>
                    <a:lstStyle/>
                    <a:p>
                      <a:pPr algn="ctr" fontAlgn="b">
                        <a:lnSpc>
                          <a:spcPct val="120000"/>
                        </a:lnSpc>
                      </a:pPr>
                      <a:r>
                        <a:rPr lang="en-US" altLang="zh-CN" sz="1200"/>
                        <a:t>0.278375499</a:t>
                      </a:r>
                    </a:p>
                  </a:txBody>
                  <a:tcPr marL="25400" marR="25400" marT="6350" marB="6350" anchor="ctr"/>
                </a:tc>
                <a:tc>
                  <a:txBody>
                    <a:bodyPr/>
                    <a:lstStyle/>
                    <a:p>
                      <a:pPr algn="ctr" fontAlgn="b">
                        <a:lnSpc>
                          <a:spcPct val="120000"/>
                        </a:lnSpc>
                      </a:pPr>
                      <a:r>
                        <a:rPr lang="en-US" altLang="zh-CN" sz="1200"/>
                        <a:t>-0.366685601</a:t>
                      </a:r>
                    </a:p>
                  </a:txBody>
                  <a:tcPr marL="25400" marR="25400" marT="6350" marB="6350" anchor="ctr"/>
                </a:tc>
                <a:tc>
                  <a:txBody>
                    <a:bodyPr/>
                    <a:lstStyle/>
                    <a:p>
                      <a:pPr algn="ctr" fontAlgn="b">
                        <a:lnSpc>
                          <a:spcPct val="120000"/>
                        </a:lnSpc>
                      </a:pPr>
                      <a:r>
                        <a:rPr lang="en-US" altLang="zh-CN" sz="1200"/>
                        <a:t>-0.655931433</a:t>
                      </a:r>
                    </a:p>
                  </a:txBody>
                  <a:tcPr marL="25400" marR="25400" marT="6350" marB="6350" anchor="ctr"/>
                </a:tc>
                <a:tc>
                  <a:txBody>
                    <a:bodyPr/>
                    <a:lstStyle/>
                    <a:p>
                      <a:pPr algn="ctr" fontAlgn="b">
                        <a:lnSpc>
                          <a:spcPct val="120000"/>
                        </a:lnSpc>
                      </a:pPr>
                      <a:r>
                        <a:rPr lang="en-US" altLang="zh-CN" sz="1200"/>
                        <a:t>1</a:t>
                      </a:r>
                    </a:p>
                  </a:txBody>
                  <a:tcPr marL="25400" marR="25400" marT="6350" marB="6350" anchor="ctr"/>
                </a:tc>
                <a:extLst>
                  <a:ext uri="{0D108BD9-81ED-4DB2-BD59-A6C34878D82A}">
                    <a16:rowId xmlns:a16="http://schemas.microsoft.com/office/drawing/2014/main" val="10002"/>
                  </a:ext>
                </a:extLst>
              </a:tr>
              <a:tr h="399415">
                <a:tc>
                  <a:txBody>
                    <a:bodyPr/>
                    <a:lstStyle/>
                    <a:p>
                      <a:pPr algn="ctr" fontAlgn="b">
                        <a:lnSpc>
                          <a:spcPct val="120000"/>
                        </a:lnSpc>
                      </a:pPr>
                      <a:r>
                        <a:rPr lang="en-US" altLang="zh-CN" sz="1200"/>
                        <a:t>1.076629923</a:t>
                      </a:r>
                    </a:p>
                  </a:txBody>
                  <a:tcPr marL="25400" marR="25400" marT="6350" marB="6350" anchor="ctr"/>
                </a:tc>
                <a:tc>
                  <a:txBody>
                    <a:bodyPr/>
                    <a:lstStyle/>
                    <a:p>
                      <a:pPr algn="ctr" fontAlgn="b">
                        <a:lnSpc>
                          <a:spcPct val="120000"/>
                        </a:lnSpc>
                      </a:pPr>
                      <a:r>
                        <a:rPr lang="en-US" altLang="zh-CN" sz="1200"/>
                        <a:t>-0.164242888</a:t>
                      </a:r>
                    </a:p>
                  </a:txBody>
                  <a:tcPr marL="25400" marR="25400" marT="6350" marB="6350" anchor="ctr"/>
                </a:tc>
                <a:tc>
                  <a:txBody>
                    <a:bodyPr/>
                    <a:lstStyle/>
                    <a:p>
                      <a:pPr algn="ctr" fontAlgn="b">
                        <a:lnSpc>
                          <a:spcPct val="120000"/>
                        </a:lnSpc>
                      </a:pPr>
                      <a:r>
                        <a:rPr lang="en-US" altLang="zh-CN" sz="1200"/>
                        <a:t>0.322464742</a:t>
                      </a:r>
                    </a:p>
                  </a:txBody>
                  <a:tcPr marL="25400" marR="25400" marT="6350" marB="6350" anchor="ctr"/>
                </a:tc>
                <a:tc>
                  <a:txBody>
                    <a:bodyPr/>
                    <a:lstStyle/>
                    <a:p>
                      <a:pPr algn="ctr" fontAlgn="b">
                        <a:lnSpc>
                          <a:spcPct val="120000"/>
                        </a:lnSpc>
                      </a:pPr>
                      <a:r>
                        <a:rPr lang="en-US" altLang="zh-CN" sz="1200"/>
                        <a:t>-1.915596633</a:t>
                      </a:r>
                    </a:p>
                  </a:txBody>
                  <a:tcPr marL="25400" marR="25400" marT="6350" marB="6350" anchor="ctr"/>
                </a:tc>
                <a:tc>
                  <a:txBody>
                    <a:bodyPr/>
                    <a:lstStyle/>
                    <a:p>
                      <a:pPr algn="ctr" fontAlgn="b">
                        <a:lnSpc>
                          <a:spcPct val="120000"/>
                        </a:lnSpc>
                      </a:pPr>
                      <a:r>
                        <a:rPr lang="en-US" altLang="zh-CN" sz="1200"/>
                        <a:t>-0.74295276</a:t>
                      </a:r>
                    </a:p>
                  </a:txBody>
                  <a:tcPr marL="25400" marR="25400" marT="6350" marB="6350" anchor="ctr"/>
                </a:tc>
                <a:tc>
                  <a:txBody>
                    <a:bodyPr/>
                    <a:lstStyle/>
                    <a:p>
                      <a:pPr algn="ctr" fontAlgn="b">
                        <a:lnSpc>
                          <a:spcPct val="120000"/>
                        </a:lnSpc>
                      </a:pPr>
                      <a:r>
                        <a:rPr lang="en-US" altLang="zh-CN" sz="1200"/>
                        <a:t>0</a:t>
                      </a:r>
                    </a:p>
                  </a:txBody>
                  <a:tcPr marL="25400" marR="25400" marT="6350" marB="6350" anchor="ctr"/>
                </a:tc>
                <a:extLst>
                  <a:ext uri="{0D108BD9-81ED-4DB2-BD59-A6C34878D82A}">
                    <a16:rowId xmlns:a16="http://schemas.microsoft.com/office/drawing/2014/main" val="10003"/>
                  </a:ext>
                </a:extLst>
              </a:tr>
              <a:tr h="398780">
                <a:tc>
                  <a:txBody>
                    <a:bodyPr/>
                    <a:lstStyle/>
                    <a:p>
                      <a:pPr algn="ctr" fontAlgn="b">
                        <a:lnSpc>
                          <a:spcPct val="120000"/>
                        </a:lnSpc>
                      </a:pPr>
                      <a:r>
                        <a:rPr lang="en-US" altLang="zh-CN" sz="1200"/>
                        <a:t>2.181931195</a:t>
                      </a:r>
                    </a:p>
                  </a:txBody>
                  <a:tcPr marL="25400" marR="25400" marT="6350" marB="6350" anchor="ctr"/>
                </a:tc>
                <a:tc>
                  <a:txBody>
                    <a:bodyPr/>
                    <a:lstStyle/>
                    <a:p>
                      <a:pPr algn="ctr" fontAlgn="b">
                        <a:lnSpc>
                          <a:spcPct val="120000"/>
                        </a:lnSpc>
                      </a:pPr>
                      <a:r>
                        <a:rPr lang="en-US" altLang="zh-CN" sz="1200"/>
                        <a:t>-0.622314795</a:t>
                      </a:r>
                    </a:p>
                  </a:txBody>
                  <a:tcPr marL="25400" marR="25400" marT="6350" marB="6350" anchor="ctr"/>
                </a:tc>
                <a:tc>
                  <a:txBody>
                    <a:bodyPr/>
                    <a:lstStyle/>
                    <a:p>
                      <a:pPr algn="ctr" fontAlgn="b">
                        <a:lnSpc>
                          <a:spcPct val="120000"/>
                        </a:lnSpc>
                      </a:pPr>
                      <a:r>
                        <a:rPr lang="en-US" altLang="zh-CN" sz="1200"/>
                        <a:t>0.454732469</a:t>
                      </a:r>
                    </a:p>
                  </a:txBody>
                  <a:tcPr marL="25400" marR="25400" marT="6350" marB="6350" anchor="ctr"/>
                </a:tc>
                <a:tc>
                  <a:txBody>
                    <a:bodyPr/>
                    <a:lstStyle/>
                    <a:p>
                      <a:pPr algn="ctr" fontAlgn="b">
                        <a:lnSpc>
                          <a:spcPct val="120000"/>
                        </a:lnSpc>
                      </a:pPr>
                      <a:r>
                        <a:rPr lang="en-US" altLang="zh-CN" sz="1200"/>
                        <a:t>-1.22719173</a:t>
                      </a:r>
                    </a:p>
                  </a:txBody>
                  <a:tcPr marL="25400" marR="25400" marT="6350" marB="6350" anchor="ctr"/>
                </a:tc>
                <a:tc>
                  <a:txBody>
                    <a:bodyPr/>
                    <a:lstStyle/>
                    <a:p>
                      <a:pPr algn="ctr" fontAlgn="b">
                        <a:lnSpc>
                          <a:spcPct val="120000"/>
                        </a:lnSpc>
                      </a:pPr>
                      <a:r>
                        <a:rPr lang="en-US" altLang="zh-CN" sz="1200"/>
                        <a:t>-0.74295276</a:t>
                      </a:r>
                    </a:p>
                  </a:txBody>
                  <a:tcPr marL="25400" marR="25400" marT="6350" marB="6350" anchor="ctr"/>
                </a:tc>
                <a:tc>
                  <a:txBody>
                    <a:bodyPr/>
                    <a:lstStyle/>
                    <a:p>
                      <a:pPr algn="ctr" fontAlgn="b">
                        <a:lnSpc>
                          <a:spcPct val="120000"/>
                        </a:lnSpc>
                      </a:pPr>
                      <a:r>
                        <a:rPr lang="en-US" altLang="zh-CN" sz="1200"/>
                        <a:t>0</a:t>
                      </a:r>
                    </a:p>
                  </a:txBody>
                  <a:tcPr marL="25400" marR="25400" marT="6350" marB="6350" anchor="ctr"/>
                </a:tc>
                <a:extLst>
                  <a:ext uri="{0D108BD9-81ED-4DB2-BD59-A6C34878D82A}">
                    <a16:rowId xmlns:a16="http://schemas.microsoft.com/office/drawing/2014/main" val="10004"/>
                  </a:ext>
                </a:extLst>
              </a:tr>
              <a:tr h="400050">
                <a:tc>
                  <a:txBody>
                    <a:bodyPr/>
                    <a:lstStyle/>
                    <a:p>
                      <a:pPr algn="ctr" fontAlgn="b">
                        <a:lnSpc>
                          <a:spcPct val="120000"/>
                        </a:lnSpc>
                      </a:pPr>
                      <a:r>
                        <a:rPr lang="en-US" altLang="zh-CN" sz="1200"/>
                        <a:t>1.18716005</a:t>
                      </a:r>
                    </a:p>
                  </a:txBody>
                  <a:tcPr marL="25400" marR="25400" marT="6350" marB="6350" anchor="ctr"/>
                </a:tc>
                <a:tc>
                  <a:txBody>
                    <a:bodyPr/>
                    <a:lstStyle/>
                    <a:p>
                      <a:pPr algn="ctr" fontAlgn="b">
                        <a:lnSpc>
                          <a:spcPct val="120000"/>
                        </a:lnSpc>
                      </a:pPr>
                      <a:r>
                        <a:rPr lang="en-US" altLang="zh-CN" sz="1200"/>
                        <a:t>-0.622314795</a:t>
                      </a:r>
                    </a:p>
                  </a:txBody>
                  <a:tcPr marL="25400" marR="25400" marT="6350" marB="6350" anchor="ctr"/>
                </a:tc>
                <a:tc>
                  <a:txBody>
                    <a:bodyPr/>
                    <a:lstStyle/>
                    <a:p>
                      <a:pPr algn="ctr" fontAlgn="b">
                        <a:lnSpc>
                          <a:spcPct val="120000"/>
                        </a:lnSpc>
                      </a:pPr>
                      <a:r>
                        <a:rPr lang="en-US" altLang="zh-CN" sz="1200"/>
                        <a:t>-1.573372687</a:t>
                      </a:r>
                    </a:p>
                  </a:txBody>
                  <a:tcPr marL="25400" marR="25400" marT="6350" marB="6350" anchor="ctr"/>
                </a:tc>
                <a:tc>
                  <a:txBody>
                    <a:bodyPr/>
                    <a:lstStyle/>
                    <a:p>
                      <a:pPr algn="ctr" fontAlgn="b">
                        <a:lnSpc>
                          <a:spcPct val="120000"/>
                        </a:lnSpc>
                      </a:pPr>
                      <a:r>
                        <a:rPr lang="en-US" altLang="zh-CN" sz="1200"/>
                        <a:t>-0.409710907</a:t>
                      </a:r>
                    </a:p>
                  </a:txBody>
                  <a:tcPr marL="25400" marR="25400" marT="6350" marB="6350" anchor="ctr"/>
                </a:tc>
                <a:tc>
                  <a:txBody>
                    <a:bodyPr/>
                    <a:lstStyle/>
                    <a:p>
                      <a:pPr algn="ctr" fontAlgn="b">
                        <a:lnSpc>
                          <a:spcPct val="120000"/>
                        </a:lnSpc>
                      </a:pPr>
                      <a:r>
                        <a:rPr lang="en-US" altLang="zh-CN" sz="1200"/>
                        <a:t>-0.568910106</a:t>
                      </a:r>
                    </a:p>
                  </a:txBody>
                  <a:tcPr marL="25400" marR="25400" marT="6350" marB="6350" anchor="ctr"/>
                </a:tc>
                <a:tc>
                  <a:txBody>
                    <a:bodyPr/>
                    <a:lstStyle/>
                    <a:p>
                      <a:pPr algn="ctr" fontAlgn="b">
                        <a:lnSpc>
                          <a:spcPct val="120000"/>
                        </a:lnSpc>
                      </a:pPr>
                      <a:r>
                        <a:rPr lang="en-US" altLang="zh-CN" sz="1200"/>
                        <a:t>0</a:t>
                      </a:r>
                    </a:p>
                  </a:txBody>
                  <a:tcPr marL="25400" marR="25400" marT="6350" marB="6350" anchor="ctr"/>
                </a:tc>
                <a:extLst>
                  <a:ext uri="{0D108BD9-81ED-4DB2-BD59-A6C34878D82A}">
                    <a16:rowId xmlns:a16="http://schemas.microsoft.com/office/drawing/2014/main" val="10005"/>
                  </a:ext>
                </a:extLst>
              </a:tr>
              <a:tr h="399415">
                <a:tc>
                  <a:txBody>
                    <a:bodyPr/>
                    <a:lstStyle/>
                    <a:p>
                      <a:pPr algn="ctr" fontAlgn="b">
                        <a:lnSpc>
                          <a:spcPct val="120000"/>
                        </a:lnSpc>
                      </a:pPr>
                      <a:r>
                        <a:rPr lang="en-US" altLang="zh-CN" sz="1200"/>
                        <a:t>0.192388906</a:t>
                      </a:r>
                    </a:p>
                  </a:txBody>
                  <a:tcPr marL="25400" marR="25400" marT="6350" marB="6350" anchor="ctr"/>
                </a:tc>
                <a:tc>
                  <a:txBody>
                    <a:bodyPr/>
                    <a:lstStyle/>
                    <a:p>
                      <a:pPr algn="ctr" fontAlgn="b">
                        <a:lnSpc>
                          <a:spcPct val="120000"/>
                        </a:lnSpc>
                      </a:pPr>
                      <a:r>
                        <a:rPr lang="en-US" altLang="zh-CN" sz="1200"/>
                        <a:t>-0.049724911</a:t>
                      </a:r>
                    </a:p>
                  </a:txBody>
                  <a:tcPr marL="25400" marR="25400" marT="6350" marB="6350" anchor="ctr"/>
                </a:tc>
                <a:tc>
                  <a:txBody>
                    <a:bodyPr/>
                    <a:lstStyle/>
                    <a:p>
                      <a:pPr algn="ctr" fontAlgn="b">
                        <a:lnSpc>
                          <a:spcPct val="120000"/>
                        </a:lnSpc>
                      </a:pPr>
                      <a:r>
                        <a:rPr lang="en-US" altLang="zh-CN" sz="1200"/>
                        <a:t>0.168152393</a:t>
                      </a:r>
                    </a:p>
                  </a:txBody>
                  <a:tcPr marL="25400" marR="25400" marT="6350" marB="6350" anchor="ctr"/>
                </a:tc>
                <a:tc>
                  <a:txBody>
                    <a:bodyPr/>
                    <a:lstStyle/>
                    <a:p>
                      <a:pPr algn="ctr" fontAlgn="b">
                        <a:lnSpc>
                          <a:spcPct val="120000"/>
                        </a:lnSpc>
                      </a:pPr>
                      <a:r>
                        <a:rPr lang="en-US" altLang="zh-CN" sz="1200"/>
                        <a:t>-0.323660294</a:t>
                      </a:r>
                    </a:p>
                  </a:txBody>
                  <a:tcPr marL="25400" marR="25400" marT="6350" marB="6350" anchor="ctr"/>
                </a:tc>
                <a:tc>
                  <a:txBody>
                    <a:bodyPr/>
                    <a:lstStyle/>
                    <a:p>
                      <a:pPr algn="ctr" fontAlgn="b">
                        <a:lnSpc>
                          <a:spcPct val="120000"/>
                        </a:lnSpc>
                      </a:pPr>
                      <a:r>
                        <a:rPr lang="en-US" altLang="zh-CN" sz="1200"/>
                        <a:t>-0.394867451</a:t>
                      </a:r>
                    </a:p>
                  </a:txBody>
                  <a:tcPr marL="25400" marR="25400" marT="6350" marB="6350" anchor="ctr"/>
                </a:tc>
                <a:tc>
                  <a:txBody>
                    <a:bodyPr/>
                    <a:lstStyle/>
                    <a:p>
                      <a:pPr algn="ctr" fontAlgn="b">
                        <a:lnSpc>
                          <a:spcPct val="120000"/>
                        </a:lnSpc>
                      </a:pPr>
                      <a:r>
                        <a:rPr lang="en-US" altLang="zh-CN" sz="1200"/>
                        <a:t>1</a:t>
                      </a:r>
                    </a:p>
                  </a:txBody>
                  <a:tcPr marL="25400" marR="25400" marT="6350" marB="6350" anchor="ctr"/>
                </a:tc>
                <a:extLst>
                  <a:ext uri="{0D108BD9-81ED-4DB2-BD59-A6C34878D82A}">
                    <a16:rowId xmlns:a16="http://schemas.microsoft.com/office/drawing/2014/main" val="10006"/>
                  </a:ext>
                </a:extLst>
              </a:tr>
              <a:tr h="398780">
                <a:tc>
                  <a:txBody>
                    <a:bodyPr/>
                    <a:lstStyle/>
                    <a:p>
                      <a:pPr algn="ctr" fontAlgn="b">
                        <a:lnSpc>
                          <a:spcPct val="120000"/>
                        </a:lnSpc>
                      </a:pPr>
                      <a:r>
                        <a:rPr lang="en-US" altLang="zh-CN" sz="1200"/>
                        <a:t>0.523979287</a:t>
                      </a:r>
                    </a:p>
                  </a:txBody>
                  <a:tcPr marL="25400" marR="25400" marT="6350" marB="6350" anchor="ctr"/>
                </a:tc>
                <a:tc>
                  <a:txBody>
                    <a:bodyPr/>
                    <a:lstStyle/>
                    <a:p>
                      <a:pPr algn="ctr" fontAlgn="b">
                        <a:lnSpc>
                          <a:spcPct val="120000"/>
                        </a:lnSpc>
                      </a:pPr>
                      <a:r>
                        <a:rPr lang="en-US" altLang="zh-CN" sz="1200"/>
                        <a:t>-1.194904678</a:t>
                      </a:r>
                    </a:p>
                  </a:txBody>
                  <a:tcPr marL="25400" marR="25400" marT="6350" marB="6350" anchor="ctr"/>
                </a:tc>
                <a:tc>
                  <a:txBody>
                    <a:bodyPr/>
                    <a:lstStyle/>
                    <a:p>
                      <a:pPr algn="ctr" fontAlgn="b">
                        <a:lnSpc>
                          <a:spcPct val="120000"/>
                        </a:lnSpc>
                      </a:pPr>
                      <a:r>
                        <a:rPr lang="en-US" altLang="zh-CN" sz="1200"/>
                        <a:t>-0.206606168</a:t>
                      </a:r>
                    </a:p>
                  </a:txBody>
                  <a:tcPr marL="25400" marR="25400" marT="6350" marB="6350" anchor="ctr"/>
                </a:tc>
                <a:tc>
                  <a:txBody>
                    <a:bodyPr/>
                    <a:lstStyle/>
                    <a:p>
                      <a:pPr algn="ctr" fontAlgn="b">
                        <a:lnSpc>
                          <a:spcPct val="120000"/>
                        </a:lnSpc>
                      </a:pPr>
                      <a:r>
                        <a:rPr lang="en-US" altLang="zh-CN" sz="1200"/>
                        <a:t>-0.323660294</a:t>
                      </a:r>
                    </a:p>
                  </a:txBody>
                  <a:tcPr marL="25400" marR="25400" marT="6350" marB="6350" anchor="ctr"/>
                </a:tc>
                <a:tc>
                  <a:txBody>
                    <a:bodyPr/>
                    <a:lstStyle/>
                    <a:p>
                      <a:pPr algn="ctr" fontAlgn="b">
                        <a:lnSpc>
                          <a:spcPct val="120000"/>
                        </a:lnSpc>
                      </a:pPr>
                      <a:r>
                        <a:rPr lang="en-US" altLang="zh-CN" sz="1200"/>
                        <a:t>0.127260512</a:t>
                      </a:r>
                    </a:p>
                  </a:txBody>
                  <a:tcPr marL="25400" marR="25400" marT="6350" marB="6350" anchor="ctr"/>
                </a:tc>
                <a:tc>
                  <a:txBody>
                    <a:bodyPr/>
                    <a:lstStyle/>
                    <a:p>
                      <a:pPr algn="ctr" fontAlgn="b">
                        <a:lnSpc>
                          <a:spcPct val="120000"/>
                        </a:lnSpc>
                      </a:pPr>
                      <a:r>
                        <a:rPr lang="en-US" altLang="zh-CN" sz="1200"/>
                        <a:t>1</a:t>
                      </a:r>
                    </a:p>
                  </a:txBody>
                  <a:tcPr marL="25400" marR="25400" marT="6350" marB="6350" anchor="ctr"/>
                </a:tc>
                <a:extLst>
                  <a:ext uri="{0D108BD9-81ED-4DB2-BD59-A6C34878D82A}">
                    <a16:rowId xmlns:a16="http://schemas.microsoft.com/office/drawing/2014/main" val="10007"/>
                  </a:ext>
                </a:extLst>
              </a:tr>
            </a:tbl>
          </a:graphicData>
        </a:graphic>
      </p:graphicFrame>
      <p:graphicFrame>
        <p:nvGraphicFramePr>
          <p:cNvPr id="4" name="表格 3"/>
          <p:cNvGraphicFramePr/>
          <p:nvPr>
            <p:custDataLst>
              <p:tags r:id="rId2"/>
            </p:custDataLst>
          </p:nvPr>
        </p:nvGraphicFramePr>
        <p:xfrm>
          <a:off x="723900" y="3799840"/>
          <a:ext cx="5370195" cy="5686425"/>
        </p:xfrm>
        <a:graphic>
          <a:graphicData uri="http://schemas.openxmlformats.org/drawingml/2006/table">
            <a:tbl>
              <a:tblPr firstRow="1" bandRow="1">
                <a:tableStyleId>{F7219D14-61D4-4493-8CB9-3BCB1ADB0F85}</a:tableStyleId>
              </a:tblPr>
              <a:tblGrid>
                <a:gridCol w="647700">
                  <a:extLst>
                    <a:ext uri="{9D8B030D-6E8A-4147-A177-3AD203B41FA5}">
                      <a16:colId xmlns:a16="http://schemas.microsoft.com/office/drawing/2014/main" val="20000"/>
                    </a:ext>
                  </a:extLst>
                </a:gridCol>
                <a:gridCol w="966470">
                  <a:extLst>
                    <a:ext uri="{9D8B030D-6E8A-4147-A177-3AD203B41FA5}">
                      <a16:colId xmlns:a16="http://schemas.microsoft.com/office/drawing/2014/main" val="20001"/>
                    </a:ext>
                  </a:extLst>
                </a:gridCol>
                <a:gridCol w="758825">
                  <a:extLst>
                    <a:ext uri="{9D8B030D-6E8A-4147-A177-3AD203B41FA5}">
                      <a16:colId xmlns:a16="http://schemas.microsoft.com/office/drawing/2014/main" val="20002"/>
                    </a:ext>
                  </a:extLst>
                </a:gridCol>
                <a:gridCol w="966470">
                  <a:extLst>
                    <a:ext uri="{9D8B030D-6E8A-4147-A177-3AD203B41FA5}">
                      <a16:colId xmlns:a16="http://schemas.microsoft.com/office/drawing/2014/main" val="20003"/>
                    </a:ext>
                  </a:extLst>
                </a:gridCol>
                <a:gridCol w="1271905">
                  <a:extLst>
                    <a:ext uri="{9D8B030D-6E8A-4147-A177-3AD203B41FA5}">
                      <a16:colId xmlns:a16="http://schemas.microsoft.com/office/drawing/2014/main" val="20004"/>
                    </a:ext>
                  </a:extLst>
                </a:gridCol>
                <a:gridCol w="758825">
                  <a:extLst>
                    <a:ext uri="{9D8B030D-6E8A-4147-A177-3AD203B41FA5}">
                      <a16:colId xmlns:a16="http://schemas.microsoft.com/office/drawing/2014/main" val="20005"/>
                    </a:ext>
                  </a:extLst>
                </a:gridCol>
              </a:tblGrid>
              <a:tr h="920750">
                <a:tc>
                  <a:txBody>
                    <a:bodyPr/>
                    <a:lstStyle/>
                    <a:p>
                      <a:pPr algn="r" fontAlgn="ctr">
                        <a:lnSpc>
                          <a:spcPct val="120000"/>
                        </a:lnSpc>
                      </a:pPr>
                      <a:r>
                        <a:rPr lang="zh-CN" altLang="en-US" sz="1400" spc="120">
                          <a:latin typeface="黑体" panose="02010609060101010101" charset="-122"/>
                          <a:ea typeface="黑体" panose="02010609060101010101" charset="-122"/>
                        </a:rPr>
                        <a:t>年龄</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静息血压</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血清胆固醇</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最大心率</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cs typeface="黑体" panose="02010609060101010101" charset="-122"/>
                        </a:rPr>
                        <a:t>运动后</a:t>
                      </a:r>
                      <a:r>
                        <a:rPr lang="en-US" altLang="zh-CN" sz="1400" spc="120">
                          <a:latin typeface="黑体" panose="02010609060101010101" charset="-122"/>
                          <a:ea typeface="黑体" panose="02010609060101010101" charset="-122"/>
                          <a:cs typeface="黑体" panose="02010609060101010101" charset="-122"/>
                        </a:rPr>
                        <a:t>ST</a:t>
                      </a:r>
                      <a:r>
                        <a:rPr lang="zh-CN" altLang="en-US" sz="1400" spc="120">
                          <a:latin typeface="黑体" panose="02010609060101010101" charset="-122"/>
                          <a:ea typeface="黑体" panose="02010609060101010101" charset="-122"/>
                          <a:cs typeface="黑体" panose="02010609060101010101" charset="-122"/>
                        </a:rPr>
                        <a:t>段低压程度</a:t>
                      </a:r>
                    </a:p>
                  </a:txBody>
                  <a:tcPr marL="53975" marR="53975" marT="107950" marB="107950" anchor="ctr"/>
                </a:tc>
                <a:tc>
                  <a:txBody>
                    <a:bodyPr/>
                    <a:lstStyle/>
                    <a:p>
                      <a:pPr algn="r" fontAlgn="ctr">
                        <a:lnSpc>
                          <a:spcPct val="120000"/>
                        </a:lnSpc>
                      </a:pPr>
                      <a:r>
                        <a:rPr lang="zh-CN" altLang="en-US" sz="1400" spc="120">
                          <a:latin typeface="黑体" panose="02010609060101010101" charset="-122"/>
                          <a:ea typeface="黑体" panose="02010609060101010101" charset="-122"/>
                        </a:rPr>
                        <a:t>心脏病</a:t>
                      </a:r>
                    </a:p>
                  </a:txBody>
                  <a:tcPr marL="53975" marR="53975" marT="107950" marB="107950" anchor="ctr"/>
                </a:tc>
                <a:extLst>
                  <a:ext uri="{0D108BD9-81ED-4DB2-BD59-A6C34878D82A}">
                    <a16:rowId xmlns:a16="http://schemas.microsoft.com/office/drawing/2014/main" val="10000"/>
                  </a:ext>
                </a:extLst>
              </a:tr>
              <a:tr h="694690">
                <a:tc>
                  <a:txBody>
                    <a:bodyPr/>
                    <a:lstStyle/>
                    <a:p>
                      <a:pPr algn="ctr" fontAlgn="ctr">
                        <a:lnSpc>
                          <a:spcPct val="120000"/>
                        </a:lnSpc>
                      </a:pPr>
                      <a:r>
                        <a:rPr lang="en-US" altLang="zh-CN" sz="1200">
                          <a:latin typeface="黑体" panose="02010609060101010101" charset="-122"/>
                          <a:ea typeface="黑体" panose="02010609060101010101" charset="-122"/>
                        </a:rPr>
                        <a:t>70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130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322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109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2.4</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1"/>
                  </a:ext>
                </a:extLst>
              </a:tr>
              <a:tr h="685800">
                <a:tc>
                  <a:txBody>
                    <a:bodyPr/>
                    <a:lstStyle/>
                    <a:p>
                      <a:pPr algn="ctr" fontAlgn="ctr">
                        <a:lnSpc>
                          <a:spcPct val="120000"/>
                        </a:lnSpc>
                      </a:pPr>
                      <a:r>
                        <a:rPr lang="en-US" altLang="zh-CN" sz="1200">
                          <a:latin typeface="黑体" panose="02010609060101010101" charset="-122"/>
                          <a:ea typeface="黑体" panose="02010609060101010101" charset="-122"/>
                        </a:rPr>
                        <a:t>57</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0.3</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2"/>
                  </a:ext>
                </a:extLst>
              </a:tr>
              <a:tr h="676910">
                <a:tc>
                  <a:txBody>
                    <a:bodyPr/>
                    <a:lstStyle/>
                    <a:p>
                      <a:pPr algn="ctr" fontAlgn="ctr">
                        <a:lnSpc>
                          <a:spcPct val="120000"/>
                        </a:lnSpc>
                      </a:pPr>
                      <a:r>
                        <a:rPr lang="en-US" altLang="zh-CN" sz="1200">
                          <a:latin typeface="黑体" panose="02010609060101010101" charset="-122"/>
                          <a:ea typeface="黑体" panose="02010609060101010101" charset="-122"/>
                        </a:rPr>
                        <a:t>64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128</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263</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105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3"/>
                  </a:ext>
                </a:extLst>
              </a:tr>
              <a:tr h="667385">
                <a:tc>
                  <a:txBody>
                    <a:bodyPr/>
                    <a:lstStyle/>
                    <a:p>
                      <a:pPr algn="ctr" fontAlgn="ctr">
                        <a:lnSpc>
                          <a:spcPct val="120000"/>
                        </a:lnSpc>
                      </a:pPr>
                      <a:r>
                        <a:rPr lang="en-US" altLang="zh-CN" sz="1200">
                          <a:latin typeface="黑体" panose="02010609060101010101" charset="-122"/>
                          <a:ea typeface="黑体" panose="02010609060101010101" charset="-122"/>
                        </a:rPr>
                        <a:t>74</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269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121</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4"/>
                  </a:ext>
                </a:extLst>
              </a:tr>
              <a:tr h="641985">
                <a:tc>
                  <a:txBody>
                    <a:bodyPr/>
                    <a:lstStyle/>
                    <a:p>
                      <a:pPr algn="ctr" fontAlgn="ctr">
                        <a:lnSpc>
                          <a:spcPct val="120000"/>
                        </a:lnSpc>
                      </a:pPr>
                      <a:r>
                        <a:rPr lang="en-US" altLang="zh-CN" sz="1200">
                          <a:latin typeface="黑体" panose="02010609060101010101" charset="-122"/>
                          <a:ea typeface="黑体" panose="02010609060101010101" charset="-122"/>
                        </a:rPr>
                        <a:t>65</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177</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0.4</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0</a:t>
                      </a:r>
                    </a:p>
                  </a:txBody>
                  <a:tcPr marL="53975" marR="53975" marT="107950" marB="107950" anchor="ctr"/>
                </a:tc>
                <a:extLst>
                  <a:ext uri="{0D108BD9-81ED-4DB2-BD59-A6C34878D82A}">
                    <a16:rowId xmlns:a16="http://schemas.microsoft.com/office/drawing/2014/main" val="10005"/>
                  </a:ext>
                </a:extLst>
              </a:tr>
              <a:tr h="704215">
                <a:tc>
                  <a:txBody>
                    <a:bodyPr/>
                    <a:lstStyle/>
                    <a:p>
                      <a:pPr algn="ctr" fontAlgn="ctr">
                        <a:lnSpc>
                          <a:spcPct val="120000"/>
                        </a:lnSpc>
                      </a:pPr>
                      <a:r>
                        <a:rPr lang="en-US" altLang="zh-CN" sz="1200">
                          <a:latin typeface="黑体" panose="02010609060101010101" charset="-122"/>
                          <a:ea typeface="黑体" panose="02010609060101010101" charset="-122"/>
                        </a:rPr>
                        <a:t>56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130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256</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0.6</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6"/>
                  </a:ext>
                </a:extLst>
              </a:tr>
              <a:tr h="694690">
                <a:tc>
                  <a:txBody>
                    <a:bodyPr/>
                    <a:lstStyle/>
                    <a:p>
                      <a:pPr algn="ctr" fontAlgn="ctr">
                        <a:lnSpc>
                          <a:spcPct val="120000"/>
                        </a:lnSpc>
                      </a:pPr>
                      <a:r>
                        <a:rPr lang="en-US" altLang="zh-CN" sz="1200">
                          <a:latin typeface="黑体" panose="02010609060101010101" charset="-122"/>
                          <a:ea typeface="黑体" panose="02010609060101010101" charset="-122"/>
                        </a:rPr>
                        <a:t>59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110</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239</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142</a:t>
                      </a:r>
                    </a:p>
                  </a:txBody>
                  <a:tcPr marL="53975" marR="53975" marT="107950" marB="107950" anchor="ctr"/>
                </a:tc>
                <a:tc>
                  <a:txBody>
                    <a:bodyPr/>
                    <a:lstStyle/>
                    <a:p>
                      <a:pPr algn="ctr" fontAlgn="ctr">
                        <a:lnSpc>
                          <a:spcPct val="120000"/>
                        </a:lnSpc>
                      </a:pPr>
                      <a:r>
                        <a:rPr lang="en-US" altLang="zh-CN" sz="1200">
                          <a:latin typeface="黑体" panose="02010609060101010101" charset="-122"/>
                          <a:ea typeface="黑体" panose="02010609060101010101" charset="-122"/>
                        </a:rPr>
                        <a:t>1.2</a:t>
                      </a:r>
                    </a:p>
                  </a:txBody>
                  <a:tcPr marL="53975" marR="53975" marT="107950" marB="107950" anchor="ctr"/>
                </a:tc>
                <a:tc>
                  <a:txBody>
                    <a:bodyPr/>
                    <a:lstStyle/>
                    <a:p>
                      <a:pPr algn="ctr" fontAlgn="b">
                        <a:lnSpc>
                          <a:spcPct val="120000"/>
                        </a:lnSpc>
                      </a:pPr>
                      <a:r>
                        <a:rPr lang="en-US" altLang="zh-CN" sz="1200">
                          <a:latin typeface="黑体" panose="02010609060101010101" charset="-122"/>
                          <a:ea typeface="黑体" panose="02010609060101010101" charset="-122"/>
                        </a:rPr>
                        <a:t>1</a:t>
                      </a:r>
                    </a:p>
                  </a:txBody>
                  <a:tcPr marL="53975" marR="53975" marT="107950" marB="107950" anchor="ctr"/>
                </a:tc>
                <a:extLst>
                  <a:ext uri="{0D108BD9-81ED-4DB2-BD59-A6C34878D82A}">
                    <a16:rowId xmlns:a16="http://schemas.microsoft.com/office/drawing/2014/main" val="10007"/>
                  </a:ext>
                </a:extLst>
              </a:tr>
            </a:tbl>
          </a:graphicData>
        </a:graphic>
      </p:graphicFrame>
      <p:sp>
        <p:nvSpPr>
          <p:cNvPr id="5" name="右箭头 4"/>
          <p:cNvSpPr/>
          <p:nvPr/>
        </p:nvSpPr>
        <p:spPr>
          <a:xfrm>
            <a:off x="6094095" y="5948045"/>
            <a:ext cx="1794510" cy="925830"/>
          </a:xfrm>
          <a:prstGeom prst="rightArrow">
            <a:avLst/>
          </a:prstGeom>
          <a:gradFill>
            <a:gsLst>
              <a:gs pos="0">
                <a:schemeClr val="bg1"/>
              </a:gs>
              <a:gs pos="42000">
                <a:srgbClr val="6ACCF2"/>
              </a:gs>
              <a:gs pos="100000">
                <a:srgbClr val="2497EA"/>
              </a:gs>
            </a:gsLst>
            <a:lin ang="81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8"/>
          <p:cNvPicPr>
            <a:picLocks noChangeAspect="1"/>
          </p:cNvPicPr>
          <p:nvPr/>
        </p:nvPicPr>
        <p:blipFill>
          <a:blip r:embed="rId3"/>
          <a:stretch>
            <a:fillRect/>
          </a:stretch>
        </p:blipFill>
        <p:spPr>
          <a:xfrm rot="21600000">
            <a:off x="0" y="0"/>
            <a:ext cx="17475200" cy="9753600"/>
          </a:xfrm>
          <a:prstGeom prst="rect">
            <a:avLst/>
          </a:prstGeom>
        </p:spPr>
      </p:pic>
      <p:sp>
        <p:nvSpPr>
          <p:cNvPr id="50" name="textbox 50"/>
          <p:cNvSpPr/>
          <p:nvPr/>
        </p:nvSpPr>
        <p:spPr>
          <a:xfrm>
            <a:off x="9732645" y="338455"/>
            <a:ext cx="7523480" cy="1788795"/>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algn="l" rtl="0" eaLnBrk="0">
              <a:lnSpc>
                <a:spcPct val="103000"/>
              </a:lnSpc>
            </a:pPr>
            <a:r>
              <a:rPr sz="2400" b="1" kern="0" spc="-160" dirty="0">
                <a:solidFill>
                  <a:srgbClr val="000000">
                    <a:alpha val="100000"/>
                  </a:srgbClr>
                </a:solidFill>
                <a:latin typeface="黑体" panose="02010609060101010101" charset="-122"/>
                <a:ea typeface="黑体" panose="02010609060101010101" charset="-122"/>
                <a:cs typeface="黑体" panose="02010609060101010101" charset="-122"/>
              </a:rPr>
              <a:t>方法：</a:t>
            </a:r>
            <a:endParaRPr sz="2400" dirty="0">
              <a:latin typeface="黑体" panose="02010609060101010101" charset="-122"/>
              <a:ea typeface="黑体" panose="02010609060101010101" charset="-122"/>
              <a:cs typeface="黑体" panose="02010609060101010101" charset="-122"/>
            </a:endParaRPr>
          </a:p>
          <a:p>
            <a:pPr marL="12700" algn="l" rtl="0" eaLnBrk="0">
              <a:lnSpc>
                <a:spcPct val="85000"/>
              </a:lnSpc>
              <a:spcBef>
                <a:spcPts val="570"/>
              </a:spcBef>
            </a:pPr>
            <a:r>
              <a:rPr sz="2400" kern="0" spc="-30" dirty="0">
                <a:solidFill>
                  <a:srgbClr val="000000">
                    <a:alpha val="100000"/>
                  </a:srgbClr>
                </a:solidFill>
                <a:latin typeface="黑体" panose="02010609060101010101" charset="-122"/>
                <a:ea typeface="黑体" panose="02010609060101010101" charset="-122"/>
                <a:cs typeface="黑体" panose="02010609060101010101" charset="-122"/>
              </a:rPr>
              <a:t>采用Ward 法进行层次聚类，该方法旨在最小化合</a:t>
            </a:r>
            <a:r>
              <a:rPr sz="2400" kern="0" spc="100" dirty="0">
                <a:solidFill>
                  <a:srgbClr val="000000">
                    <a:alpha val="100000"/>
                  </a:srgbClr>
                </a:solidFill>
                <a:latin typeface="黑体" panose="02010609060101010101" charset="-122"/>
                <a:ea typeface="黑体" panose="02010609060101010101" charset="-122"/>
                <a:cs typeface="黑体" panose="02010609060101010101" charset="-122"/>
              </a:rPr>
              <a:t>并后的类内方差。</a:t>
            </a:r>
            <a:r>
              <a:rPr sz="2400" kern="0" spc="-30" dirty="0">
                <a:solidFill>
                  <a:srgbClr val="000000">
                    <a:alpha val="100000"/>
                  </a:srgbClr>
                </a:solidFill>
                <a:latin typeface="黑体" panose="02010609060101010101" charset="-122"/>
                <a:ea typeface="黑体" panose="02010609060101010101" charset="-122"/>
                <a:cs typeface="黑体" panose="02010609060101010101" charset="-122"/>
                <a:sym typeface="+mn-ea"/>
              </a:rPr>
              <a:t>从树状图中可见，在较高的距离水平上存在一次明显的合</a:t>
            </a:r>
            <a:r>
              <a:rPr sz="2400" kern="0" spc="110" dirty="0">
                <a:solidFill>
                  <a:srgbClr val="000000">
                    <a:alpha val="100000"/>
                  </a:srgbClr>
                </a:solidFill>
                <a:latin typeface="黑体" panose="02010609060101010101" charset="-122"/>
                <a:ea typeface="黑体" panose="02010609060101010101" charset="-122"/>
                <a:cs typeface="黑体" panose="02010609060101010101" charset="-122"/>
                <a:sym typeface="+mn-ea"/>
              </a:rPr>
              <a:t>并“跃迁”,表明数据自然地倾向于被划分</a:t>
            </a:r>
            <a:r>
              <a:rPr sz="2400" kern="0" spc="100" dirty="0">
                <a:solidFill>
                  <a:srgbClr val="000000">
                    <a:alpha val="100000"/>
                  </a:srgbClr>
                </a:solidFill>
                <a:latin typeface="黑体" panose="02010609060101010101" charset="-122"/>
                <a:ea typeface="黑体" panose="02010609060101010101" charset="-122"/>
                <a:cs typeface="黑体" panose="02010609060101010101" charset="-122"/>
                <a:sym typeface="+mn-ea"/>
              </a:rPr>
              <a:t>为两类。</a:t>
            </a:r>
            <a:endParaRPr sz="2400" dirty="0">
              <a:latin typeface="黑体" panose="02010609060101010101" charset="-122"/>
              <a:ea typeface="黑体" panose="02010609060101010101" charset="-122"/>
              <a:cs typeface="黑体" panose="02010609060101010101" charset="-122"/>
            </a:endParaRPr>
          </a:p>
          <a:p>
            <a:pPr marL="12700" algn="l" rtl="0" eaLnBrk="0">
              <a:lnSpc>
                <a:spcPts val="3490"/>
              </a:lnSpc>
            </a:pPr>
            <a:endParaRPr sz="2400" dirty="0">
              <a:latin typeface="黑体" panose="02010609060101010101" charset="-122"/>
              <a:ea typeface="黑体" panose="02010609060101010101" charset="-122"/>
              <a:cs typeface="黑体" panose="02010609060101010101" charset="-122"/>
            </a:endParaRPr>
          </a:p>
        </p:txBody>
      </p:sp>
      <p:sp>
        <p:nvSpPr>
          <p:cNvPr id="54" name="textbox 54"/>
          <p:cNvSpPr/>
          <p:nvPr/>
        </p:nvSpPr>
        <p:spPr>
          <a:xfrm>
            <a:off x="1029529" y="1050827"/>
            <a:ext cx="8542019" cy="599440"/>
          </a:xfrm>
          <a:prstGeom prst="rect">
            <a:avLst/>
          </a:prstGeom>
          <a:noFill/>
          <a:ln w="0" cap="flat">
            <a:noFill/>
            <a:prstDash val="solid"/>
            <a:miter lim="0"/>
          </a:ln>
        </p:spPr>
        <p:txBody>
          <a:bodyPr vert="horz" wrap="square" lIns="0" tIns="0" rIns="0" bIns="0"/>
          <a:lstStyle/>
          <a:p>
            <a:pPr algn="l" rtl="0" eaLnBrk="0">
              <a:lnSpc>
                <a:spcPct val="66000"/>
              </a:lnSpc>
            </a:pPr>
            <a:endParaRPr sz="100" dirty="0">
              <a:latin typeface="Arial" panose="020B0604020202020204"/>
              <a:ea typeface="Arial" panose="020B0604020202020204"/>
              <a:cs typeface="Arial" panose="020B0604020202020204"/>
            </a:endParaRPr>
          </a:p>
          <a:p>
            <a:pPr marL="12700" algn="l" rtl="0" eaLnBrk="0">
              <a:lnSpc>
                <a:spcPct val="97000"/>
              </a:lnSpc>
            </a:pPr>
            <a:r>
              <a:rPr sz="3900" b="1" kern="0" spc="220" dirty="0">
                <a:solidFill>
                  <a:srgbClr val="000000">
                    <a:alpha val="100000"/>
                  </a:srgbClr>
                </a:solidFill>
                <a:latin typeface="黑体" panose="02010609060101010101" charset="-122"/>
                <a:ea typeface="黑体" panose="02010609060101010101" charset="-122"/>
                <a:cs typeface="黑体" panose="02010609060101010101" charset="-122"/>
              </a:rPr>
              <a:t>04/探索(一):层次聚类揭示潜在分组</a:t>
            </a:r>
            <a:endParaRPr sz="39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4"/>
          <a:stretch>
            <a:fillRect/>
          </a:stretch>
        </p:blipFill>
        <p:spPr>
          <a:xfrm>
            <a:off x="828675" y="2127250"/>
            <a:ext cx="16055975" cy="7566660"/>
          </a:xfrm>
          <a:prstGeom prst="rect">
            <a:avLst/>
          </a:prstGeom>
        </p:spPr>
      </p:pic>
      <p:cxnSp>
        <p:nvCxnSpPr>
          <p:cNvPr id="3" name="直接连接符 2"/>
          <p:cNvCxnSpPr/>
          <p:nvPr/>
        </p:nvCxnSpPr>
        <p:spPr>
          <a:xfrm>
            <a:off x="2241550" y="4501515"/>
            <a:ext cx="13017500" cy="0"/>
          </a:xfrm>
          <a:prstGeom prst="line">
            <a:avLst/>
          </a:prstGeom>
          <a:ln w="57150" cap="rnd">
            <a:gradFill>
              <a:gsLst>
                <a:gs pos="51300">
                  <a:srgbClr val="FE5F4A"/>
                </a:gs>
                <a:gs pos="0">
                  <a:srgbClr val="DF0303"/>
                </a:gs>
                <a:gs pos="100000">
                  <a:srgbClr val="FEA06E"/>
                </a:gs>
              </a:gsLst>
              <a:lin ang="5400000" scaled="0"/>
            </a:gradFill>
            <a:prstDash val="sysDash"/>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8"/>
          <p:cNvPicPr>
            <a:picLocks noChangeAspect="1"/>
          </p:cNvPicPr>
          <p:nvPr/>
        </p:nvPicPr>
        <p:blipFill>
          <a:blip r:embed="rId3"/>
          <a:stretch>
            <a:fillRect/>
          </a:stretch>
        </p:blipFill>
        <p:spPr>
          <a:xfrm rot="21600000">
            <a:off x="0" y="0"/>
            <a:ext cx="17475200" cy="9753600"/>
          </a:xfrm>
          <a:prstGeom prst="rect">
            <a:avLst/>
          </a:prstGeom>
        </p:spPr>
      </p:pic>
      <p:pic>
        <p:nvPicPr>
          <p:cNvPr id="60" name="picture 60"/>
          <p:cNvPicPr>
            <a:picLocks noChangeAspect="1"/>
          </p:cNvPicPr>
          <p:nvPr/>
        </p:nvPicPr>
        <p:blipFill>
          <a:blip r:embed="rId4"/>
          <a:stretch>
            <a:fillRect/>
          </a:stretch>
        </p:blipFill>
        <p:spPr>
          <a:xfrm rot="21600000">
            <a:off x="13462020" y="2609868"/>
            <a:ext cx="1530303" cy="1200180"/>
          </a:xfrm>
          <a:prstGeom prst="rect">
            <a:avLst/>
          </a:prstGeom>
        </p:spPr>
      </p:pic>
      <p:sp>
        <p:nvSpPr>
          <p:cNvPr id="64" name="textbox 64"/>
          <p:cNvSpPr/>
          <p:nvPr/>
        </p:nvSpPr>
        <p:spPr>
          <a:xfrm>
            <a:off x="626745" y="2139315"/>
            <a:ext cx="5590540" cy="5385435"/>
          </a:xfrm>
          <a:prstGeom prst="rect">
            <a:avLst/>
          </a:prstGeom>
          <a:noFill/>
          <a:ln w="0" cap="flat">
            <a:noFill/>
            <a:prstDash val="solid"/>
            <a:miter lim="0"/>
          </a:ln>
        </p:spPr>
        <p:txBody>
          <a:bodyPr vert="horz" wrap="square" lIns="0" tIns="0" rIns="0" bIns="0"/>
          <a:lstStyle/>
          <a:p>
            <a:pPr algn="l" rtl="0" eaLnBrk="0">
              <a:lnSpc>
                <a:spcPct val="92000"/>
              </a:lnSpc>
            </a:pPr>
            <a:endParaRPr sz="100" dirty="0">
              <a:latin typeface="Arial" panose="020B0604020202020204"/>
              <a:ea typeface="Arial" panose="020B0604020202020204"/>
              <a:cs typeface="Arial" panose="020B0604020202020204"/>
            </a:endParaRPr>
          </a:p>
          <a:p>
            <a:pPr marL="17145" algn="l" rtl="0" eaLnBrk="0">
              <a:lnSpc>
                <a:spcPct val="86000"/>
              </a:lnSpc>
            </a:pPr>
            <a:r>
              <a:rPr sz="2800" b="1" kern="0" spc="70" dirty="0">
                <a:solidFill>
                  <a:srgbClr val="000000">
                    <a:alpha val="100000"/>
                  </a:srgbClr>
                </a:solidFill>
                <a:latin typeface="黑体" panose="02010609060101010101" charset="-122"/>
                <a:ea typeface="黑体" panose="02010609060101010101" charset="-122"/>
                <a:cs typeface="黑体" panose="02010609060101010101" charset="-122"/>
              </a:rPr>
              <a:t>目标：</a:t>
            </a:r>
          </a:p>
          <a:p>
            <a:pPr marL="17145" algn="l" rtl="0" eaLnBrk="0">
              <a:lnSpc>
                <a:spcPct val="86000"/>
              </a:lnSpc>
            </a:pPr>
            <a:r>
              <a:rPr sz="2800" kern="0" spc="70" dirty="0">
                <a:solidFill>
                  <a:srgbClr val="000000">
                    <a:alpha val="100000"/>
                  </a:srgbClr>
                </a:solidFill>
                <a:latin typeface="黑体" panose="02010609060101010101" charset="-122"/>
                <a:ea typeface="黑体" panose="02010609060101010101" charset="-122"/>
                <a:cs typeface="黑体" panose="02010609060101010101" charset="-122"/>
              </a:rPr>
              <a:t>在因子分析前，</a:t>
            </a:r>
            <a:r>
              <a:rPr sz="2800" kern="0" spc="60" dirty="0">
                <a:solidFill>
                  <a:srgbClr val="000000">
                    <a:alpha val="100000"/>
                  </a:srgbClr>
                </a:solidFill>
                <a:latin typeface="黑体" panose="02010609060101010101" charset="-122"/>
                <a:ea typeface="黑体" panose="02010609060101010101" charset="-122"/>
                <a:cs typeface="黑体" panose="02010609060101010101" charset="-122"/>
              </a:rPr>
              <a:t>检验5个变量</a:t>
            </a:r>
            <a:r>
              <a:rPr sz="2800" kern="0" spc="160" dirty="0">
                <a:solidFill>
                  <a:srgbClr val="000000">
                    <a:alpha val="100000"/>
                  </a:srgbClr>
                </a:solidFill>
                <a:latin typeface="黑体" panose="02010609060101010101" charset="-122"/>
                <a:ea typeface="黑体" panose="02010609060101010101" charset="-122"/>
                <a:cs typeface="黑体" panose="02010609060101010101" charset="-122"/>
              </a:rPr>
              <a:t>间的相关性结构，为降维提供依据。</a:t>
            </a:r>
          </a:p>
          <a:p>
            <a:pPr marL="12700" algn="l" rtl="0" eaLnBrk="0">
              <a:lnSpc>
                <a:spcPts val="3750"/>
              </a:lnSpc>
            </a:pPr>
            <a:endParaRPr sz="2800" dirty="0">
              <a:latin typeface="黑体" panose="02010609060101010101" charset="-122"/>
              <a:ea typeface="黑体" panose="02010609060101010101" charset="-122"/>
              <a:cs typeface="黑体" panose="02010609060101010101" charset="-122"/>
            </a:endParaRPr>
          </a:p>
          <a:p>
            <a:pPr marL="16510" algn="l" rtl="0" eaLnBrk="0">
              <a:lnSpc>
                <a:spcPct val="98000"/>
              </a:lnSpc>
              <a:spcBef>
                <a:spcPts val="670"/>
              </a:spcBef>
            </a:pPr>
            <a:r>
              <a:rPr sz="2800" b="1" kern="0" spc="-40" dirty="0">
                <a:solidFill>
                  <a:srgbClr val="000000">
                    <a:alpha val="100000"/>
                  </a:srgbClr>
                </a:solidFill>
                <a:latin typeface="黑体" panose="02010609060101010101" charset="-122"/>
                <a:ea typeface="黑体" panose="02010609060101010101" charset="-122"/>
                <a:cs typeface="黑体" panose="02010609060101010101" charset="-122"/>
              </a:rPr>
              <a:t>主要观察：</a:t>
            </a:r>
            <a:endParaRPr sz="2800" dirty="0">
              <a:latin typeface="黑体" panose="02010609060101010101" charset="-122"/>
              <a:ea typeface="黑体" panose="02010609060101010101" charset="-122"/>
              <a:cs typeface="黑体" panose="02010609060101010101" charset="-122"/>
            </a:endParaRPr>
          </a:p>
          <a:p>
            <a:pPr marL="12700" algn="l" rtl="0" eaLnBrk="0">
              <a:lnSpc>
                <a:spcPct val="97000"/>
              </a:lnSpc>
              <a:spcBef>
                <a:spcPts val="1655"/>
              </a:spcBef>
            </a:pPr>
            <a:r>
              <a:rPr sz="2800" kern="0" spc="-690" dirty="0">
                <a:solidFill>
                  <a:srgbClr val="000000">
                    <a:alpha val="100000"/>
                  </a:srgbClr>
                </a:solidFill>
                <a:latin typeface="黑体" panose="02010609060101010101" charset="-122"/>
                <a:ea typeface="黑体" panose="02010609060101010101" charset="-122"/>
                <a:cs typeface="黑体" panose="02010609060101010101" charset="-122"/>
              </a:rPr>
              <a:t> </a:t>
            </a:r>
            <a:r>
              <a:rPr lang="zh-CN" sz="2800" kern="0" spc="-69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800" kern="0" spc="-690" dirty="0">
                <a:solidFill>
                  <a:srgbClr val="000000">
                    <a:alpha val="100000"/>
                  </a:srgbClr>
                </a:solidFill>
                <a:latin typeface="黑体" panose="02010609060101010101" charset="-122"/>
                <a:ea typeface="黑体" panose="02010609060101010101" charset="-122"/>
                <a:cs typeface="黑体" panose="02010609060101010101" charset="-122"/>
              </a:rPr>
              <a:t>1</a:t>
            </a:r>
            <a:r>
              <a:rPr lang="zh-CN" altLang="en-US" sz="2800" kern="0" spc="-69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sz="2800" kern="0" spc="-690" dirty="0">
                <a:solidFill>
                  <a:srgbClr val="000000">
                    <a:alpha val="100000"/>
                  </a:srgbClr>
                </a:solidFill>
                <a:latin typeface="黑体" panose="02010609060101010101" charset="-122"/>
                <a:ea typeface="黑体" panose="02010609060101010101" charset="-122"/>
                <a:cs typeface="黑体" panose="02010609060101010101" charset="-122"/>
              </a:rPr>
              <a:t>“ </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年龄</a:t>
            </a:r>
            <a:r>
              <a:rPr lang="en-US" sz="28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与</a:t>
            </a:r>
            <a:r>
              <a:rPr lang="en-US" sz="28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最大心率</a:t>
            </a:r>
            <a:r>
              <a:rPr lang="en-US" sz="2800" kern="0" spc="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30" dirty="0">
                <a:solidFill>
                  <a:srgbClr val="000000">
                    <a:alpha val="100000"/>
                  </a:srgbClr>
                </a:solidFill>
                <a:latin typeface="黑体" panose="02010609060101010101" charset="-122"/>
                <a:ea typeface="黑体" panose="02010609060101010101" charset="-122"/>
                <a:cs typeface="黑体" panose="02010609060101010101" charset="-122"/>
              </a:rPr>
              <a:t>呈显</a:t>
            </a:r>
            <a:r>
              <a:rPr sz="2800" kern="0" spc="20" dirty="0">
                <a:solidFill>
                  <a:srgbClr val="000000">
                    <a:alpha val="100000"/>
                  </a:srgbClr>
                </a:solidFill>
                <a:latin typeface="黑体" panose="02010609060101010101" charset="-122"/>
                <a:ea typeface="黑体" panose="02010609060101010101" charset="-122"/>
                <a:cs typeface="黑体" panose="02010609060101010101" charset="-122"/>
              </a:rPr>
              <a:t>著负相关。</a:t>
            </a:r>
            <a:endParaRPr sz="2800" dirty="0">
              <a:latin typeface="黑体" panose="02010609060101010101" charset="-122"/>
              <a:ea typeface="黑体" panose="02010609060101010101" charset="-122"/>
              <a:cs typeface="黑体" panose="02010609060101010101" charset="-122"/>
            </a:endParaRPr>
          </a:p>
          <a:p>
            <a:pPr marL="273050" indent="-260350" algn="l" rtl="0" eaLnBrk="0">
              <a:lnSpc>
                <a:spcPct val="146000"/>
              </a:lnSpc>
              <a:spcBef>
                <a:spcPts val="290"/>
              </a:spcBef>
            </a:pPr>
            <a:r>
              <a:rPr sz="2800" kern="0" spc="-530" dirty="0">
                <a:solidFill>
                  <a:srgbClr val="000000">
                    <a:alpha val="100000"/>
                  </a:srgbClr>
                </a:solidFill>
                <a:latin typeface="黑体" panose="02010609060101010101" charset="-122"/>
                <a:ea typeface="黑体" panose="02010609060101010101" charset="-122"/>
                <a:cs typeface="黑体" panose="02010609060101010101" charset="-122"/>
              </a:rPr>
              <a:t> </a:t>
            </a:r>
            <a:r>
              <a:rPr lang="zh-CN" sz="2800" kern="0" spc="-53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800" kern="0" spc="-530" dirty="0">
                <a:solidFill>
                  <a:srgbClr val="000000">
                    <a:alpha val="100000"/>
                  </a:srgbClr>
                </a:solidFill>
                <a:latin typeface="黑体" panose="02010609060101010101" charset="-122"/>
                <a:ea typeface="黑体" panose="02010609060101010101" charset="-122"/>
                <a:cs typeface="黑体" panose="02010609060101010101" charset="-122"/>
              </a:rPr>
              <a:t>2</a:t>
            </a:r>
            <a:r>
              <a:rPr lang="zh-CN" altLang="en-US" sz="2800" kern="0" spc="-53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sz="2800" kern="0" spc="-5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130" dirty="0">
                <a:solidFill>
                  <a:srgbClr val="000000">
                    <a:alpha val="100000"/>
                  </a:srgbClr>
                </a:solidFill>
                <a:latin typeface="黑体" panose="02010609060101010101" charset="-122"/>
                <a:ea typeface="黑体" panose="02010609060101010101" charset="-122"/>
                <a:cs typeface="黑体" panose="02010609060101010101" charset="-122"/>
              </a:rPr>
              <a:t>最大心率</a:t>
            </a:r>
            <a:r>
              <a:rPr lang="en-US" sz="2800" kern="0" spc="1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130" dirty="0">
                <a:solidFill>
                  <a:srgbClr val="000000">
                    <a:alpha val="100000"/>
                  </a:srgbClr>
                </a:solidFill>
                <a:latin typeface="黑体" panose="02010609060101010101" charset="-122"/>
                <a:ea typeface="黑体" panose="02010609060101010101" charset="-122"/>
                <a:cs typeface="黑体" panose="02010609060101010101" charset="-122"/>
              </a:rPr>
              <a:t>与</a:t>
            </a:r>
            <a:r>
              <a:rPr lang="en-US" sz="2800" kern="0" spc="1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130" dirty="0">
                <a:solidFill>
                  <a:srgbClr val="000000">
                    <a:alpha val="100000"/>
                  </a:srgbClr>
                </a:solidFill>
                <a:latin typeface="黑体" panose="02010609060101010101" charset="-122"/>
                <a:ea typeface="黑体" panose="02010609060101010101" charset="-122"/>
                <a:cs typeface="黑体" panose="02010609060101010101" charset="-122"/>
              </a:rPr>
              <a:t>运动后</a:t>
            </a:r>
            <a:r>
              <a:rPr sz="2800" kern="0" spc="0" dirty="0">
                <a:solidFill>
                  <a:srgbClr val="000000">
                    <a:alpha val="100000"/>
                  </a:srgbClr>
                </a:solidFill>
                <a:latin typeface="黑体" panose="02010609060101010101" charset="-122"/>
                <a:ea typeface="黑体" panose="02010609060101010101" charset="-122"/>
                <a:cs typeface="黑体" panose="02010609060101010101" charset="-122"/>
              </a:rPr>
              <a:t>ST</a:t>
            </a:r>
            <a:r>
              <a:rPr sz="2800" kern="0" spc="130" dirty="0">
                <a:solidFill>
                  <a:srgbClr val="000000">
                    <a:alpha val="100000"/>
                  </a:srgbClr>
                </a:solidFill>
                <a:latin typeface="黑体" panose="02010609060101010101" charset="-122"/>
                <a:ea typeface="黑体" panose="02010609060101010101" charset="-122"/>
                <a:cs typeface="黑体" panose="02010609060101010101" charset="-122"/>
              </a:rPr>
              <a:t>段压低</a:t>
            </a:r>
            <a:r>
              <a:rPr lang="en-US" sz="2800" kern="0" spc="13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130" dirty="0">
                <a:solidFill>
                  <a:srgbClr val="000000">
                    <a:alpha val="100000"/>
                  </a:srgbClr>
                </a:solidFill>
                <a:latin typeface="黑体" panose="02010609060101010101" charset="-122"/>
                <a:ea typeface="黑体" panose="02010609060101010101" charset="-122"/>
                <a:cs typeface="黑体" panose="02010609060101010101" charset="-122"/>
              </a:rPr>
              <a:t>呈</a:t>
            </a:r>
            <a:r>
              <a:rPr sz="2800" kern="0" spc="150" dirty="0">
                <a:solidFill>
                  <a:srgbClr val="000000">
                    <a:alpha val="100000"/>
                  </a:srgbClr>
                </a:solidFill>
                <a:latin typeface="黑体" panose="02010609060101010101" charset="-122"/>
                <a:ea typeface="黑体" panose="02010609060101010101" charset="-122"/>
                <a:cs typeface="黑体" panose="02010609060101010101" charset="-122"/>
              </a:rPr>
              <a:t>负相关。</a:t>
            </a:r>
            <a:endParaRPr sz="2800" dirty="0">
              <a:latin typeface="黑体" panose="02010609060101010101" charset="-122"/>
              <a:ea typeface="黑体" panose="02010609060101010101" charset="-122"/>
              <a:cs typeface="黑体" panose="02010609060101010101" charset="-122"/>
            </a:endParaRPr>
          </a:p>
          <a:p>
            <a:pPr marL="254000" indent="-241300" algn="l" rtl="0" eaLnBrk="0">
              <a:lnSpc>
                <a:spcPct val="143000"/>
              </a:lnSpc>
              <a:spcBef>
                <a:spcPts val="260"/>
              </a:spcBef>
            </a:pPr>
            <a:r>
              <a:rPr lang="zh-CN" altLang="en-US" sz="2800" kern="0" spc="6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altLang="zh-CN" sz="2800" kern="0" spc="60" dirty="0">
                <a:solidFill>
                  <a:srgbClr val="000000">
                    <a:alpha val="100000"/>
                  </a:srgbClr>
                </a:solidFill>
                <a:latin typeface="黑体" panose="02010609060101010101" charset="-122"/>
                <a:ea typeface="黑体" panose="02010609060101010101" charset="-122"/>
                <a:cs typeface="黑体" panose="02010609060101010101" charset="-122"/>
              </a:rPr>
              <a:t>3</a:t>
            </a:r>
            <a:r>
              <a:rPr lang="zh-CN" altLang="en-US" sz="2800" kern="0" spc="60" dirty="0">
                <a:solidFill>
                  <a:srgbClr val="000000">
                    <a:alpha val="100000"/>
                  </a:srgbClr>
                </a:solidFill>
                <a:latin typeface="黑体" panose="02010609060101010101" charset="-122"/>
                <a:ea typeface="黑体" panose="02010609060101010101" charset="-122"/>
                <a:cs typeface="黑体" panose="02010609060101010101" charset="-122"/>
              </a:rPr>
              <a:t>）</a:t>
            </a:r>
            <a:r>
              <a:rPr lang="en-US" sz="2800" kern="0" spc="6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60" dirty="0">
                <a:solidFill>
                  <a:srgbClr val="000000">
                    <a:alpha val="100000"/>
                  </a:srgbClr>
                </a:solidFill>
                <a:latin typeface="黑体" panose="02010609060101010101" charset="-122"/>
                <a:ea typeface="黑体" panose="02010609060101010101" charset="-122"/>
                <a:cs typeface="黑体" panose="02010609060101010101" charset="-122"/>
              </a:rPr>
              <a:t>静息血压</a:t>
            </a:r>
            <a:r>
              <a:rPr lang="en-US" sz="2800" kern="0" spc="6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60" dirty="0">
                <a:solidFill>
                  <a:srgbClr val="000000">
                    <a:alpha val="100000"/>
                  </a:srgbClr>
                </a:solidFill>
                <a:latin typeface="黑体" panose="02010609060101010101" charset="-122"/>
                <a:ea typeface="黑体" panose="02010609060101010101" charset="-122"/>
                <a:cs typeface="黑体" panose="02010609060101010101" charset="-122"/>
              </a:rPr>
              <a:t>与</a:t>
            </a:r>
            <a:r>
              <a:rPr lang="en-US" sz="2800" kern="0" spc="6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60" dirty="0">
                <a:solidFill>
                  <a:srgbClr val="000000">
                    <a:alpha val="100000"/>
                  </a:srgbClr>
                </a:solidFill>
                <a:latin typeface="黑体" panose="02010609060101010101" charset="-122"/>
                <a:ea typeface="黑体" panose="02010609060101010101" charset="-122"/>
                <a:cs typeface="黑体" panose="02010609060101010101" charset="-122"/>
              </a:rPr>
              <a:t>血</a:t>
            </a:r>
            <a:r>
              <a:rPr sz="2800" kern="0" spc="50" dirty="0">
                <a:solidFill>
                  <a:srgbClr val="000000">
                    <a:alpha val="100000"/>
                  </a:srgbClr>
                </a:solidFill>
                <a:latin typeface="黑体" panose="02010609060101010101" charset="-122"/>
                <a:ea typeface="黑体" panose="02010609060101010101" charset="-122"/>
                <a:cs typeface="黑体" panose="02010609060101010101" charset="-122"/>
              </a:rPr>
              <a:t>清胆固醇</a:t>
            </a:r>
            <a:r>
              <a:rPr lang="en-US" sz="2800" kern="0" spc="50" dirty="0">
                <a:solidFill>
                  <a:srgbClr val="000000">
                    <a:alpha val="100000"/>
                  </a:srgbClr>
                </a:solidFill>
                <a:latin typeface="黑体" panose="02010609060101010101" charset="-122"/>
                <a:ea typeface="黑体" panose="02010609060101010101" charset="-122"/>
                <a:cs typeface="黑体" panose="02010609060101010101" charset="-122"/>
              </a:rPr>
              <a:t>”</a:t>
            </a:r>
            <a:r>
              <a:rPr sz="2800" kern="0" spc="50" dirty="0">
                <a:solidFill>
                  <a:srgbClr val="000000">
                    <a:alpha val="100000"/>
                  </a:srgbClr>
                </a:solidFill>
                <a:latin typeface="黑体" panose="02010609060101010101" charset="-122"/>
                <a:ea typeface="黑体" panose="02010609060101010101" charset="-122"/>
                <a:cs typeface="黑体" panose="02010609060101010101" charset="-122"/>
              </a:rPr>
              <a:t>存在一</a:t>
            </a:r>
            <a:r>
              <a:rPr sz="2800" kern="0" spc="200" dirty="0">
                <a:solidFill>
                  <a:srgbClr val="000000">
                    <a:alpha val="100000"/>
                  </a:srgbClr>
                </a:solidFill>
                <a:latin typeface="黑体" panose="02010609060101010101" charset="-122"/>
                <a:ea typeface="黑体" panose="02010609060101010101" charset="-122"/>
                <a:cs typeface="黑体" panose="02010609060101010101" charset="-122"/>
              </a:rPr>
              <a:t>定正相关。</a:t>
            </a:r>
          </a:p>
        </p:txBody>
      </p:sp>
      <p:sp>
        <p:nvSpPr>
          <p:cNvPr id="66" name="textbox 66"/>
          <p:cNvSpPr/>
          <p:nvPr/>
        </p:nvSpPr>
        <p:spPr>
          <a:xfrm>
            <a:off x="960446" y="844532"/>
            <a:ext cx="10668000" cy="668019"/>
          </a:xfrm>
          <a:prstGeom prst="rect">
            <a:avLst/>
          </a:prstGeom>
          <a:noFill/>
          <a:ln w="0" cap="flat">
            <a:noFill/>
            <a:prstDash val="solid"/>
            <a:miter lim="0"/>
          </a:ln>
        </p:spPr>
        <p:txBody>
          <a:bodyPr vert="horz" wrap="square" lIns="0" tIns="0" rIns="0" bIns="0"/>
          <a:lstStyle/>
          <a:p>
            <a:pPr algn="l" rtl="0" eaLnBrk="0">
              <a:lnSpc>
                <a:spcPct val="75000"/>
              </a:lnSpc>
            </a:pPr>
            <a:endParaRPr sz="100" dirty="0">
              <a:latin typeface="Arial" panose="020B0604020202020204"/>
              <a:ea typeface="Arial" panose="020B0604020202020204"/>
              <a:cs typeface="Arial" panose="020B0604020202020204"/>
            </a:endParaRPr>
          </a:p>
          <a:p>
            <a:pPr marL="12700" algn="l" rtl="0" eaLnBrk="0">
              <a:lnSpc>
                <a:spcPct val="96000"/>
              </a:lnSpc>
            </a:pPr>
            <a:r>
              <a:rPr sz="4400" b="1" kern="0" spc="200" dirty="0">
                <a:solidFill>
                  <a:srgbClr val="000000">
                    <a:alpha val="100000"/>
                  </a:srgbClr>
                </a:solidFill>
                <a:latin typeface="黑体" panose="02010609060101010101" charset="-122"/>
                <a:ea typeface="黑体" panose="02010609060101010101" charset="-122"/>
                <a:cs typeface="黑体" panose="02010609060101010101" charset="-122"/>
              </a:rPr>
              <a:t>05/探索(二):相关性分析寻找变</a:t>
            </a:r>
            <a:r>
              <a:rPr sz="4400" b="1" kern="0" spc="190" dirty="0">
                <a:solidFill>
                  <a:srgbClr val="000000">
                    <a:alpha val="100000"/>
                  </a:srgbClr>
                </a:solidFill>
                <a:latin typeface="黑体" panose="02010609060101010101" charset="-122"/>
                <a:ea typeface="黑体" panose="02010609060101010101" charset="-122"/>
                <a:cs typeface="黑体" panose="02010609060101010101" charset="-122"/>
              </a:rPr>
              <a:t>量间联系</a:t>
            </a:r>
            <a:endParaRPr sz="44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5"/>
          <a:stretch>
            <a:fillRect/>
          </a:stretch>
        </p:blipFill>
        <p:spPr>
          <a:xfrm>
            <a:off x="7245350" y="1875790"/>
            <a:ext cx="10033635" cy="7470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2"/>
          <p:cNvPicPr>
            <a:picLocks noChangeAspect="1"/>
          </p:cNvPicPr>
          <p:nvPr/>
        </p:nvPicPr>
        <p:blipFill>
          <a:blip r:embed="rId3"/>
          <a:stretch>
            <a:fillRect/>
          </a:stretch>
        </p:blipFill>
        <p:spPr>
          <a:xfrm rot="21600000">
            <a:off x="0" y="0"/>
            <a:ext cx="17475200" cy="9753600"/>
          </a:xfrm>
          <a:prstGeom prst="rect">
            <a:avLst/>
          </a:prstGeom>
        </p:spPr>
      </p:pic>
      <p:sp>
        <p:nvSpPr>
          <p:cNvPr id="74" name="textbox 74"/>
          <p:cNvSpPr/>
          <p:nvPr/>
        </p:nvSpPr>
        <p:spPr>
          <a:xfrm>
            <a:off x="9827260" y="7249160"/>
            <a:ext cx="7539990" cy="2424430"/>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Arial" panose="020B0604020202020204"/>
              <a:ea typeface="Arial" panose="020B0604020202020204"/>
              <a:cs typeface="Arial" panose="020B0604020202020204"/>
            </a:endParaRPr>
          </a:p>
          <a:p>
            <a:pPr marL="12700" algn="l" rtl="0" eaLnBrk="0">
              <a:lnSpc>
                <a:spcPct val="77000"/>
              </a:lnSpc>
            </a:pPr>
            <a:r>
              <a:rPr sz="1700" kern="0" spc="20" dirty="0">
                <a:solidFill>
                  <a:srgbClr val="000000">
                    <a:alpha val="100000"/>
                  </a:srgbClr>
                </a:solidFill>
                <a:latin typeface="Times New Roman" panose="02020603050405020304"/>
                <a:ea typeface="Times New Roman" panose="02020603050405020304"/>
                <a:cs typeface="Times New Roman" panose="02020603050405020304"/>
              </a:rPr>
              <a:t>                                      </a:t>
            </a:r>
            <a:r>
              <a:rPr sz="1700" kern="0" spc="10" dirty="0">
                <a:solidFill>
                  <a:srgbClr val="000000">
                    <a:alpha val="100000"/>
                  </a:srgbClr>
                </a:solidFill>
                <a:latin typeface="Times New Roman" panose="02020603050405020304"/>
                <a:ea typeface="Times New Roman" panose="02020603050405020304"/>
                <a:cs typeface="Times New Roman" panose="02020603050405020304"/>
              </a:rPr>
              <a:t>                                                                                                          </a:t>
            </a:r>
            <a:endParaRPr sz="2600" dirty="0">
              <a:latin typeface="黑体" panose="02010609060101010101" charset="-122"/>
              <a:ea typeface="黑体" panose="02010609060101010101" charset="-122"/>
              <a:cs typeface="黑体" panose="02010609060101010101" charset="-122"/>
            </a:endParaRPr>
          </a:p>
          <a:p>
            <a:pPr algn="l" rtl="0" eaLnBrk="0">
              <a:lnSpc>
                <a:spcPct val="119000"/>
              </a:lnSpc>
            </a:pPr>
            <a:endParaRPr sz="1000" dirty="0">
              <a:latin typeface="Arial" panose="020B0604020202020204"/>
              <a:ea typeface="Arial" panose="020B0604020202020204"/>
              <a:cs typeface="Arial" panose="020B0604020202020204"/>
            </a:endParaRPr>
          </a:p>
          <a:p>
            <a:pPr algn="l" rtl="0" eaLnBrk="0">
              <a:lnSpc>
                <a:spcPct val="120000"/>
              </a:lnSpc>
            </a:pPr>
            <a:endParaRPr sz="1000" dirty="0">
              <a:latin typeface="Arial" panose="020B0604020202020204"/>
              <a:ea typeface="Arial" panose="020B0604020202020204"/>
              <a:cs typeface="Arial" panose="020B0604020202020204"/>
            </a:endParaRPr>
          </a:p>
          <a:p>
            <a:pPr algn="l" rtl="0" eaLnBrk="0">
              <a:lnSpc>
                <a:spcPct val="120000"/>
              </a:lnSpc>
            </a:pPr>
            <a:endParaRPr sz="1000" dirty="0">
              <a:latin typeface="Arial" panose="020B0604020202020204"/>
              <a:ea typeface="Arial" panose="020B0604020202020204"/>
              <a:cs typeface="Arial" panose="020B0604020202020204"/>
            </a:endParaRPr>
          </a:p>
          <a:p>
            <a:pPr algn="l" rtl="0" eaLnBrk="0">
              <a:lnSpc>
                <a:spcPct val="117000"/>
              </a:lnSpc>
            </a:pPr>
            <a:endParaRPr sz="1400" dirty="0">
              <a:latin typeface="Arial" panose="020B0604020202020204"/>
              <a:ea typeface="Arial" panose="020B0604020202020204"/>
              <a:cs typeface="Arial" panose="020B0604020202020204"/>
            </a:endParaRPr>
          </a:p>
        </p:txBody>
      </p:sp>
      <p:sp>
        <p:nvSpPr>
          <p:cNvPr id="76" name="textbox 76"/>
          <p:cNvSpPr/>
          <p:nvPr/>
        </p:nvSpPr>
        <p:spPr>
          <a:xfrm>
            <a:off x="9827895" y="1029335"/>
            <a:ext cx="6530340" cy="2440305"/>
          </a:xfrm>
          <a:prstGeom prst="rect">
            <a:avLst/>
          </a:prstGeom>
          <a:noFill/>
          <a:ln w="0" cap="flat">
            <a:noFill/>
            <a:prstDash val="solid"/>
            <a:miter lim="0"/>
          </a:ln>
        </p:spPr>
        <p:txBody>
          <a:bodyPr vert="horz" wrap="square" lIns="0" tIns="0" rIns="0" bIns="0"/>
          <a:lstStyle/>
          <a:p>
            <a:pPr algn="l" rtl="0" eaLnBrk="0">
              <a:lnSpc>
                <a:spcPct val="74000"/>
              </a:lnSpc>
            </a:pPr>
            <a:endParaRPr sz="100" dirty="0">
              <a:latin typeface="Arial" panose="020B0604020202020204"/>
              <a:ea typeface="Arial" panose="020B0604020202020204"/>
              <a:cs typeface="Arial" panose="020B0604020202020204"/>
            </a:endParaRPr>
          </a:p>
          <a:p>
            <a:pPr marL="12700" algn="l" rtl="0" eaLnBrk="0">
              <a:lnSpc>
                <a:spcPct val="96000"/>
              </a:lnSpc>
            </a:pPr>
            <a:r>
              <a:rPr sz="4600" b="1" kern="0" spc="260" dirty="0">
                <a:solidFill>
                  <a:srgbClr val="000000">
                    <a:alpha val="100000"/>
                  </a:srgbClr>
                </a:solidFill>
                <a:latin typeface="黑体" panose="02010609060101010101" charset="-122"/>
                <a:ea typeface="黑体" panose="02010609060101010101" charset="-122"/>
                <a:cs typeface="黑体" panose="02010609060101010101" charset="-122"/>
              </a:rPr>
              <a:t>06/探索(三):因子分析确</a:t>
            </a:r>
            <a:r>
              <a:rPr sz="4600" b="1" kern="0" spc="250" dirty="0">
                <a:solidFill>
                  <a:srgbClr val="000000">
                    <a:alpha val="100000"/>
                  </a:srgbClr>
                </a:solidFill>
                <a:latin typeface="黑体" panose="02010609060101010101" charset="-122"/>
                <a:ea typeface="黑体" panose="02010609060101010101" charset="-122"/>
                <a:cs typeface="黑体" panose="02010609060101010101" charset="-122"/>
              </a:rPr>
              <a:t>定核心维度</a:t>
            </a:r>
            <a:endParaRPr sz="4600" dirty="0">
              <a:latin typeface="黑体" panose="02010609060101010101" charset="-122"/>
              <a:ea typeface="黑体" panose="02010609060101010101" charset="-122"/>
              <a:cs typeface="黑体" panose="02010609060101010101" charset="-122"/>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r" rtl="0" eaLnBrk="0">
              <a:lnSpc>
                <a:spcPct val="78000"/>
              </a:lnSpc>
              <a:spcBef>
                <a:spcPts val="785"/>
              </a:spcBef>
            </a:pPr>
            <a:r>
              <a:rPr sz="2600" kern="0" spc="-520" dirty="0">
                <a:solidFill>
                  <a:srgbClr val="000000">
                    <a:alpha val="100000"/>
                  </a:srgbClr>
                </a:solidFill>
                <a:latin typeface="黑体" panose="02010609060101010101" charset="-122"/>
                <a:ea typeface="黑体" panose="02010609060101010101" charset="-122"/>
                <a:cs typeface="黑体" panose="02010609060101010101" charset="-122"/>
              </a:rPr>
              <a:t>·</a:t>
            </a:r>
            <a:r>
              <a:rPr sz="2600" kern="0" spc="-870" dirty="0">
                <a:solidFill>
                  <a:srgbClr val="000000">
                    <a:alpha val="100000"/>
                  </a:srgbClr>
                </a:solidFill>
                <a:latin typeface="黑体" panose="02010609060101010101" charset="-122"/>
                <a:ea typeface="黑体" panose="02010609060101010101" charset="-122"/>
                <a:cs typeface="黑体" panose="02010609060101010101" charset="-122"/>
              </a:rPr>
              <a:t> </a:t>
            </a:r>
            <a:r>
              <a:rPr sz="2600" b="1" kern="0" spc="-520" dirty="0">
                <a:solidFill>
                  <a:srgbClr val="000000">
                    <a:alpha val="100000"/>
                  </a:srgbClr>
                </a:solidFill>
                <a:latin typeface="黑体" panose="02010609060101010101" charset="-122"/>
                <a:ea typeface="黑体" panose="02010609060101010101" charset="-122"/>
                <a:cs typeface="黑体" panose="02010609060101010101" charset="-122"/>
              </a:rPr>
              <a:t>目</a:t>
            </a:r>
            <a:r>
              <a:rPr sz="2600" kern="0" spc="-430" dirty="0">
                <a:solidFill>
                  <a:srgbClr val="000000">
                    <a:alpha val="100000"/>
                  </a:srgbClr>
                </a:solidFill>
                <a:latin typeface="黑体" panose="02010609060101010101" charset="-122"/>
                <a:ea typeface="黑体" panose="02010609060101010101" charset="-122"/>
                <a:cs typeface="黑体" panose="02010609060101010101" charset="-122"/>
              </a:rPr>
              <a:t> </a:t>
            </a:r>
            <a:r>
              <a:rPr sz="2600" b="1" kern="0" spc="-520" dirty="0">
                <a:solidFill>
                  <a:srgbClr val="000000">
                    <a:alpha val="100000"/>
                  </a:srgbClr>
                </a:solidFill>
                <a:latin typeface="黑体" panose="02010609060101010101" charset="-122"/>
                <a:ea typeface="黑体" panose="02010609060101010101" charset="-122"/>
                <a:cs typeface="黑体" panose="02010609060101010101" charset="-122"/>
              </a:rPr>
              <a:t>标</a:t>
            </a:r>
            <a:r>
              <a:rPr sz="2600" kern="0" spc="-480" dirty="0">
                <a:solidFill>
                  <a:srgbClr val="000000">
                    <a:alpha val="100000"/>
                  </a:srgbClr>
                </a:solidFill>
                <a:latin typeface="黑体" panose="02010609060101010101" charset="-122"/>
                <a:ea typeface="黑体" panose="02010609060101010101" charset="-122"/>
                <a:cs typeface="黑体" panose="02010609060101010101" charset="-122"/>
              </a:rPr>
              <a:t> </a:t>
            </a:r>
            <a:r>
              <a:rPr sz="2600" b="1" kern="0" spc="-520" dirty="0">
                <a:solidFill>
                  <a:srgbClr val="000000">
                    <a:alpha val="100000"/>
                  </a:srgbClr>
                </a:solidFill>
                <a:latin typeface="黑体" panose="02010609060101010101" charset="-122"/>
                <a:ea typeface="黑体" panose="02010609060101010101" charset="-122"/>
                <a:cs typeface="黑体" panose="02010609060101010101" charset="-122"/>
              </a:rPr>
              <a:t>：</a:t>
            </a:r>
            <a:r>
              <a:rPr sz="2600" kern="0" spc="210" dirty="0">
                <a:solidFill>
                  <a:srgbClr val="000000">
                    <a:alpha val="100000"/>
                  </a:srgbClr>
                </a:solidFill>
                <a:latin typeface="黑体" panose="02010609060101010101" charset="-122"/>
                <a:ea typeface="黑体" panose="02010609060101010101" charset="-122"/>
                <a:cs typeface="黑体" panose="02010609060101010101" charset="-122"/>
              </a:rPr>
              <a:t>将多个相关的变量浓缩为少数几个</a:t>
            </a:r>
          </a:p>
          <a:p>
            <a:pPr algn="l" rtl="0" eaLnBrk="0">
              <a:lnSpc>
                <a:spcPct val="77000"/>
              </a:lnSpc>
            </a:pPr>
            <a:endParaRPr sz="2200" dirty="0">
              <a:latin typeface="Arial" panose="020B0604020202020204"/>
              <a:ea typeface="Arial" panose="020B0604020202020204"/>
              <a:cs typeface="Arial" panose="020B0604020202020204"/>
            </a:endParaRPr>
          </a:p>
          <a:p>
            <a:pPr marL="12700" algn="l" rtl="0" eaLnBrk="0">
              <a:lnSpc>
                <a:spcPct val="98000"/>
              </a:lnSpc>
            </a:pPr>
            <a:r>
              <a:rPr sz="2200"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a:t>
            </a:r>
            <a:r>
              <a:rPr sz="2200" kern="0" spc="-24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选</a:t>
            </a:r>
            <a:r>
              <a:rPr sz="2200" kern="0" spc="-30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择</a:t>
            </a:r>
            <a:r>
              <a:rPr sz="2200" kern="0" spc="-33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标</a:t>
            </a:r>
            <a:r>
              <a:rPr sz="2200" kern="0" spc="-28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准</a:t>
            </a:r>
            <a:r>
              <a:rPr sz="2200" kern="0" spc="-37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a:t>
            </a:r>
            <a:endParaRPr sz="2200" dirty="0">
              <a:latin typeface="黑体" panose="02010609060101010101" charset="-122"/>
              <a:ea typeface="黑体" panose="02010609060101010101" charset="-122"/>
              <a:cs typeface="黑体" panose="02010609060101010101" charset="-122"/>
            </a:endParaRPr>
          </a:p>
          <a:p>
            <a:pPr algn="l" rtl="0" eaLnBrk="0">
              <a:lnSpc>
                <a:spcPct val="165000"/>
              </a:lnSpc>
            </a:pPr>
            <a:endParaRPr sz="2200" dirty="0">
              <a:latin typeface="Arial" panose="020B0604020202020204"/>
              <a:ea typeface="Arial" panose="020B0604020202020204"/>
              <a:cs typeface="Arial" panose="020B0604020202020204"/>
            </a:endParaRPr>
          </a:p>
          <a:p>
            <a:pPr marL="798830" indent="-272415" algn="l" rtl="0" eaLnBrk="0">
              <a:lnSpc>
                <a:spcPct val="115000"/>
              </a:lnSpc>
              <a:spcBef>
                <a:spcPts val="790"/>
              </a:spcBef>
            </a:pPr>
            <a:r>
              <a:rPr sz="2200" kern="0" spc="-40" dirty="0">
                <a:solidFill>
                  <a:srgbClr val="000000">
                    <a:alpha val="100000"/>
                  </a:srgbClr>
                </a:solidFill>
                <a:latin typeface="黑体" panose="02010609060101010101" charset="-122"/>
                <a:ea typeface="黑体" panose="02010609060101010101" charset="-122"/>
                <a:cs typeface="黑体" panose="02010609060101010101" charset="-122"/>
                <a:sym typeface="+mn-ea"/>
              </a:rPr>
              <a:t>·</a:t>
            </a:r>
            <a:r>
              <a:rPr sz="2200" kern="0" spc="-43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40" dirty="0">
                <a:solidFill>
                  <a:srgbClr val="000000">
                    <a:alpha val="100000"/>
                  </a:srgbClr>
                </a:solidFill>
                <a:latin typeface="Arial" panose="020B0604020202020204"/>
                <a:ea typeface="Arial" panose="020B0604020202020204"/>
                <a:cs typeface="Arial" panose="020B0604020202020204"/>
                <a:sym typeface="+mn-ea"/>
              </a:rPr>
              <a:t>Kaiser </a:t>
            </a:r>
            <a:r>
              <a:rPr sz="2200" b="1" kern="0" spc="-40" dirty="0">
                <a:solidFill>
                  <a:srgbClr val="000000">
                    <a:alpha val="100000"/>
                  </a:srgbClr>
                </a:solidFill>
                <a:latin typeface="黑体" panose="02010609060101010101" charset="-122"/>
                <a:ea typeface="黑体" panose="02010609060101010101" charset="-122"/>
                <a:cs typeface="黑体" panose="02010609060101010101" charset="-122"/>
                <a:sym typeface="+mn-ea"/>
              </a:rPr>
              <a:t>准则：</a:t>
            </a:r>
            <a:r>
              <a:rPr sz="2200" kern="0" spc="-40" dirty="0">
                <a:solidFill>
                  <a:srgbClr val="000000">
                    <a:alpha val="100000"/>
                  </a:srgbClr>
                </a:solidFill>
                <a:latin typeface="黑体" panose="02010609060101010101" charset="-122"/>
                <a:ea typeface="黑体" panose="02010609060101010101" charset="-122"/>
                <a:cs typeface="黑体" panose="02010609060101010101" charset="-122"/>
                <a:sym typeface="+mn-ea"/>
              </a:rPr>
              <a:t>保留特征根</a:t>
            </a:r>
            <a:r>
              <a:rPr sz="2200" kern="0" spc="-40" dirty="0">
                <a:solidFill>
                  <a:srgbClr val="000000">
                    <a:alpha val="100000"/>
                  </a:srgbClr>
                </a:solidFill>
                <a:latin typeface="Arial" panose="020B0604020202020204"/>
                <a:ea typeface="Arial" panose="020B0604020202020204"/>
                <a:cs typeface="Arial" panose="020B0604020202020204"/>
                <a:sym typeface="+mn-ea"/>
              </a:rPr>
              <a:t>(Eigenvalue)</a:t>
            </a:r>
            <a:r>
              <a:rPr sz="2200" kern="0" dirty="0">
                <a:solidFill>
                  <a:srgbClr val="000000">
                    <a:alpha val="100000"/>
                  </a:srgbClr>
                </a:solidFill>
                <a:latin typeface="Arial" panose="020B0604020202020204"/>
                <a:ea typeface="Arial" panose="020B0604020202020204"/>
                <a:cs typeface="Arial" panose="020B0604020202020204"/>
                <a:sym typeface="+mn-ea"/>
              </a:rPr>
              <a:t>        </a:t>
            </a:r>
            <a:r>
              <a:rPr sz="2200" kern="0" spc="200" dirty="0">
                <a:solidFill>
                  <a:srgbClr val="000000">
                    <a:alpha val="100000"/>
                  </a:srgbClr>
                </a:solidFill>
                <a:latin typeface="黑体" panose="02010609060101010101" charset="-122"/>
                <a:ea typeface="黑体" panose="02010609060101010101" charset="-122"/>
                <a:cs typeface="黑体" panose="02010609060101010101" charset="-122"/>
                <a:sym typeface="+mn-ea"/>
              </a:rPr>
              <a:t>&gt;1的因子。</a:t>
            </a:r>
            <a:endParaRPr sz="2200" dirty="0">
              <a:latin typeface="黑体" panose="02010609060101010101" charset="-122"/>
              <a:ea typeface="黑体" panose="02010609060101010101" charset="-122"/>
              <a:cs typeface="黑体" panose="02010609060101010101" charset="-122"/>
            </a:endParaRPr>
          </a:p>
          <a:p>
            <a:pPr algn="l" rtl="0" eaLnBrk="0">
              <a:lnSpc>
                <a:spcPct val="140000"/>
              </a:lnSpc>
            </a:pPr>
            <a:endParaRPr sz="2200" dirty="0">
              <a:latin typeface="Arial" panose="020B0604020202020204"/>
              <a:ea typeface="Arial" panose="020B0604020202020204"/>
              <a:cs typeface="Arial" panose="020B0604020202020204"/>
            </a:endParaRPr>
          </a:p>
          <a:p>
            <a:pPr algn="l" rtl="0" eaLnBrk="0">
              <a:lnSpc>
                <a:spcPct val="109000"/>
              </a:lnSpc>
            </a:pPr>
            <a:endParaRPr sz="2200" dirty="0">
              <a:latin typeface="Arial" panose="020B0604020202020204"/>
              <a:ea typeface="Arial" panose="020B0604020202020204"/>
              <a:cs typeface="Arial" panose="020B0604020202020204"/>
            </a:endParaRPr>
          </a:p>
          <a:p>
            <a:pPr marL="824865" indent="-298450" algn="l" rtl="0" eaLnBrk="0">
              <a:lnSpc>
                <a:spcPct val="119000"/>
              </a:lnSpc>
              <a:spcBef>
                <a:spcPts val="0"/>
              </a:spcBef>
            </a:pPr>
            <a:r>
              <a:rPr sz="22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a:t>
            </a:r>
            <a:r>
              <a:rPr sz="2200" kern="0" spc="-38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b="1"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碎石图检验：</a:t>
            </a:r>
            <a:r>
              <a:rPr sz="22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在图形“陡坡”与“</a:t>
            </a:r>
            <a:r>
              <a:rPr sz="2200" kern="0" spc="-20" dirty="0">
                <a:solidFill>
                  <a:srgbClr val="000000">
                    <a:alpha val="100000"/>
                  </a:srgbClr>
                </a:solidFill>
                <a:latin typeface="黑体" panose="02010609060101010101" charset="-122"/>
                <a:ea typeface="黑体" panose="02010609060101010101" charset="-122"/>
                <a:cs typeface="黑体" panose="02010609060101010101" charset="-122"/>
                <a:sym typeface="+mn-ea"/>
              </a:rPr>
              <a:t>缓坡”</a:t>
            </a:r>
            <a:r>
              <a:rPr sz="2200" kern="0" dirty="0">
                <a:solidFill>
                  <a:srgbClr val="000000">
                    <a:alpha val="100000"/>
                  </a:srgbClr>
                </a:solidFill>
                <a:latin typeface="黑体" panose="02010609060101010101" charset="-122"/>
                <a:ea typeface="黑体" panose="02010609060101010101" charset="-122"/>
                <a:cs typeface="黑体" panose="02010609060101010101" charset="-122"/>
                <a:sym typeface="+mn-ea"/>
              </a:rPr>
              <a:t>  </a:t>
            </a:r>
            <a:r>
              <a:rPr sz="2200" kern="0" spc="210" dirty="0">
                <a:solidFill>
                  <a:srgbClr val="000000">
                    <a:alpha val="100000"/>
                  </a:srgbClr>
                </a:solidFill>
                <a:latin typeface="黑体" panose="02010609060101010101" charset="-122"/>
                <a:ea typeface="黑体" panose="02010609060101010101" charset="-122"/>
                <a:cs typeface="黑体" panose="02010609060101010101" charset="-122"/>
                <a:sym typeface="+mn-ea"/>
              </a:rPr>
              <a:t>的交界处(拐点)确定因子数量。</a:t>
            </a:r>
            <a:endParaRPr sz="2200" kern="0" spc="210" dirty="0">
              <a:solidFill>
                <a:srgbClr val="000000">
                  <a:alpha val="100000"/>
                </a:srgbClr>
              </a:solidFill>
              <a:latin typeface="黑体" panose="02010609060101010101" charset="-122"/>
              <a:ea typeface="黑体" panose="02010609060101010101" charset="-122"/>
              <a:cs typeface="黑体" panose="02010609060101010101" charset="-122"/>
            </a:endParaRPr>
          </a:p>
          <a:p>
            <a:pPr marL="824865" indent="-298450" algn="l" rtl="0" eaLnBrk="0">
              <a:lnSpc>
                <a:spcPct val="119000"/>
              </a:lnSpc>
              <a:spcBef>
                <a:spcPts val="0"/>
              </a:spcBef>
            </a:pPr>
            <a:r>
              <a:rPr sz="2200" b="1"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结论：</a:t>
            </a:r>
            <a:r>
              <a:rPr sz="2200"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两种方法均指向保留</a:t>
            </a:r>
            <a:r>
              <a:rPr sz="2200" b="1" kern="0" spc="10" dirty="0">
                <a:solidFill>
                  <a:srgbClr val="000000">
                    <a:alpha val="100000"/>
                  </a:srgbClr>
                </a:solidFill>
                <a:latin typeface="黑体" panose="02010609060101010101" charset="-122"/>
                <a:ea typeface="黑体" panose="02010609060101010101" charset="-122"/>
                <a:cs typeface="黑体" panose="02010609060101010101" charset="-122"/>
                <a:sym typeface="+mn-ea"/>
              </a:rPr>
              <a:t>2个因子。</a:t>
            </a:r>
            <a:endParaRPr sz="2200" dirty="0">
              <a:latin typeface="黑体" panose="02010609060101010101" charset="-122"/>
              <a:ea typeface="黑体" panose="02010609060101010101" charset="-122"/>
              <a:cs typeface="黑体" panose="02010609060101010101" charset="-122"/>
            </a:endParaRPr>
          </a:p>
          <a:p>
            <a:pPr algn="l" rtl="0" eaLnBrk="0">
              <a:lnSpc>
                <a:spcPct val="78000"/>
              </a:lnSpc>
              <a:spcBef>
                <a:spcPts val="785"/>
              </a:spcBef>
            </a:pPr>
            <a:endParaRPr sz="2200" dirty="0">
              <a:latin typeface="Times New Roman" panose="02020603050405020304"/>
              <a:ea typeface="Times New Roman" panose="02020603050405020304"/>
              <a:cs typeface="Times New Roman" panose="02020603050405020304"/>
            </a:endParaRPr>
          </a:p>
          <a:p>
            <a:pPr marL="8989060" algn="l" rtl="0" eaLnBrk="0">
              <a:lnSpc>
                <a:spcPct val="95000"/>
              </a:lnSpc>
              <a:spcBef>
                <a:spcPts val="105"/>
              </a:spcBef>
            </a:pPr>
            <a:r>
              <a:rPr sz="2600" kern="0" spc="-50" dirty="0">
                <a:solidFill>
                  <a:srgbClr val="000000">
                    <a:alpha val="100000"/>
                  </a:srgbClr>
                </a:solidFill>
                <a:latin typeface="黑体" panose="02010609060101010101" charset="-122"/>
                <a:ea typeface="黑体" panose="02010609060101010101" charset="-122"/>
                <a:cs typeface="黑体" panose="02010609060101010101" charset="-122"/>
              </a:rPr>
              <a:t>“因子”,以简化数据结构</a:t>
            </a:r>
            <a:r>
              <a:rPr sz="2600" kern="0" spc="-60" dirty="0">
                <a:solidFill>
                  <a:srgbClr val="000000">
                    <a:alpha val="100000"/>
                  </a:srgbClr>
                </a:solidFill>
                <a:latin typeface="黑体" panose="02010609060101010101" charset="-122"/>
                <a:ea typeface="黑体" panose="02010609060101010101" charset="-122"/>
                <a:cs typeface="黑体" panose="02010609060101010101" charset="-122"/>
              </a:rPr>
              <a:t>。</a:t>
            </a:r>
            <a:endParaRPr sz="2600" dirty="0">
              <a:latin typeface="黑体" panose="02010609060101010101" charset="-122"/>
              <a:ea typeface="黑体" panose="02010609060101010101" charset="-122"/>
              <a:cs typeface="黑体" panose="02010609060101010101" charset="-122"/>
            </a:endParaRPr>
          </a:p>
        </p:txBody>
      </p:sp>
      <p:sp>
        <p:nvSpPr>
          <p:cNvPr id="80" name="textbox 80"/>
          <p:cNvSpPr/>
          <p:nvPr/>
        </p:nvSpPr>
        <p:spPr>
          <a:xfrm>
            <a:off x="1390733" y="3978585"/>
            <a:ext cx="349250" cy="2782570"/>
          </a:xfrm>
          <a:prstGeom prst="rect">
            <a:avLst/>
          </a:prstGeom>
          <a:noFill/>
          <a:ln w="0" cap="flat">
            <a:noFill/>
            <a:prstDash val="solid"/>
            <a:miter lim="0"/>
          </a:ln>
        </p:spPr>
        <p:txBody>
          <a:bodyPr vert="horz" wrap="square" lIns="0" tIns="0" rIns="0" bIns="0"/>
          <a:lstStyle/>
          <a:p>
            <a:pPr algn="l" rtl="0" eaLnBrk="0">
              <a:lnSpc>
                <a:spcPct val="93000"/>
              </a:lnSpc>
            </a:pPr>
            <a:endParaRPr sz="100" dirty="0">
              <a:latin typeface="Arial" panose="020B0604020202020204"/>
              <a:ea typeface="Arial" panose="020B0604020202020204"/>
              <a:cs typeface="Arial" panose="020B0604020202020204"/>
            </a:endParaRPr>
          </a:p>
          <a:p>
            <a:pPr marL="12700" algn="l" rtl="0" eaLnBrk="0">
              <a:lnSpc>
                <a:spcPct val="78000"/>
              </a:lnSpc>
            </a:pPr>
            <a:r>
              <a:rPr sz="2200" kern="0" spc="-50" dirty="0">
                <a:solidFill>
                  <a:srgbClr val="000000">
                    <a:alpha val="100000"/>
                  </a:srgbClr>
                </a:solidFill>
                <a:latin typeface="Times New Roman" panose="02020603050405020304"/>
                <a:ea typeface="Times New Roman" panose="02020603050405020304"/>
                <a:cs typeface="Times New Roman" panose="02020603050405020304"/>
              </a:rPr>
              <a:t>1.5</a:t>
            </a:r>
            <a:endParaRPr sz="2200" dirty="0">
              <a:latin typeface="Times New Roman" panose="02020603050405020304"/>
              <a:ea typeface="Times New Roman" panose="02020603050405020304"/>
              <a:cs typeface="Times New Roman" panose="020206030504050203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111000"/>
              </a:lnSpc>
            </a:pPr>
            <a:endParaRPr sz="1000" dirty="0">
              <a:latin typeface="Arial" panose="020B0604020202020204"/>
              <a:ea typeface="Arial" panose="020B0604020202020204"/>
              <a:cs typeface="Arial" panose="020B0604020202020204"/>
            </a:endParaRPr>
          </a:p>
          <a:p>
            <a:pPr marL="12700" algn="l" rtl="0" eaLnBrk="0">
              <a:lnSpc>
                <a:spcPct val="77000"/>
              </a:lnSpc>
              <a:spcBef>
                <a:spcPts val="545"/>
              </a:spcBef>
            </a:pPr>
            <a:r>
              <a:rPr sz="1800" kern="0" spc="-50" dirty="0">
                <a:solidFill>
                  <a:srgbClr val="000000">
                    <a:alpha val="100000"/>
                  </a:srgbClr>
                </a:solidFill>
                <a:latin typeface="Times New Roman" panose="02020603050405020304"/>
                <a:ea typeface="Times New Roman" panose="02020603050405020304"/>
                <a:cs typeface="Times New Roman" panose="02020603050405020304"/>
              </a:rPr>
              <a:t>1.0</a:t>
            </a:r>
            <a:endParaRPr sz="1800" dirty="0">
              <a:latin typeface="Times New Roman" panose="02020603050405020304"/>
              <a:ea typeface="Times New Roman" panose="02020603050405020304"/>
              <a:cs typeface="Times New Roman" panose="02020603050405020304"/>
            </a:endParaRPr>
          </a:p>
          <a:p>
            <a:pPr algn="l" rtl="0" eaLnBrk="0">
              <a:lnSpc>
                <a:spcPct val="141000"/>
              </a:lnSpc>
            </a:pPr>
            <a:endParaRPr sz="1000" dirty="0">
              <a:latin typeface="Arial" panose="020B0604020202020204"/>
              <a:ea typeface="Arial" panose="020B0604020202020204"/>
              <a:cs typeface="Arial" panose="020B0604020202020204"/>
            </a:endParaRPr>
          </a:p>
          <a:p>
            <a:pPr algn="l" rtl="0" eaLnBrk="0">
              <a:lnSpc>
                <a:spcPct val="142000"/>
              </a:lnSpc>
            </a:pPr>
            <a:endParaRPr sz="1000" dirty="0">
              <a:latin typeface="Arial" panose="020B0604020202020204"/>
              <a:ea typeface="Arial" panose="020B0604020202020204"/>
              <a:cs typeface="Arial" panose="020B0604020202020204"/>
            </a:endParaRPr>
          </a:p>
          <a:p>
            <a:pPr algn="l" rtl="0" eaLnBrk="0">
              <a:lnSpc>
                <a:spcPct val="108000"/>
              </a:lnSpc>
            </a:pPr>
            <a:endParaRPr sz="400" dirty="0">
              <a:latin typeface="Arial" panose="020B0604020202020204"/>
              <a:ea typeface="Arial" panose="020B0604020202020204"/>
              <a:cs typeface="Arial" panose="020B0604020202020204"/>
            </a:endParaRPr>
          </a:p>
          <a:p>
            <a:pPr marL="12700" algn="l" rtl="0" eaLnBrk="0">
              <a:lnSpc>
                <a:spcPct val="79000"/>
              </a:lnSpc>
              <a:spcBef>
                <a:spcPts val="0"/>
              </a:spcBef>
            </a:pPr>
            <a:r>
              <a:rPr sz="1700" kern="0" spc="-10" dirty="0">
                <a:solidFill>
                  <a:srgbClr val="000000">
                    <a:alpha val="100000"/>
                  </a:srgbClr>
                </a:solidFill>
                <a:latin typeface="Times New Roman" panose="02020603050405020304"/>
                <a:ea typeface="Times New Roman" panose="02020603050405020304"/>
                <a:cs typeface="Times New Roman" panose="02020603050405020304"/>
              </a:rPr>
              <a:t>0.6</a:t>
            </a:r>
            <a:endParaRPr sz="1700" dirty="0">
              <a:latin typeface="Times New Roman" panose="02020603050405020304"/>
              <a:ea typeface="Times New Roman" panose="02020603050405020304"/>
              <a:cs typeface="Times New Roman" panose="02020603050405020304"/>
            </a:endParaRPr>
          </a:p>
        </p:txBody>
      </p:sp>
      <p:sp>
        <p:nvSpPr>
          <p:cNvPr id="82" name="textbox 82"/>
          <p:cNvSpPr/>
          <p:nvPr/>
        </p:nvSpPr>
        <p:spPr>
          <a:xfrm rot="16200000">
            <a:off x="87594" y="5103011"/>
            <a:ext cx="2493645" cy="115570"/>
          </a:xfrm>
          <a:prstGeom prst="rect">
            <a:avLst/>
          </a:prstGeom>
          <a:noFill/>
          <a:ln w="0" cap="flat">
            <a:noFill/>
            <a:prstDash val="solid"/>
            <a:miter lim="0"/>
          </a:ln>
        </p:spPr>
        <p:txBody>
          <a:bodyPr vert="horz" wrap="square" lIns="0" tIns="0" rIns="0" bIns="0"/>
          <a:lstStyle/>
          <a:p>
            <a:pPr algn="l" rtl="0" eaLnBrk="0">
              <a:lnSpc>
                <a:spcPct val="127000"/>
              </a:lnSpc>
            </a:pPr>
            <a:endParaRPr sz="100" dirty="0">
              <a:latin typeface="Arial" panose="020B0604020202020204"/>
              <a:ea typeface="Arial" panose="020B0604020202020204"/>
              <a:cs typeface="Arial" panose="020B0604020202020204"/>
            </a:endParaRPr>
          </a:p>
          <a:p>
            <a:pPr marL="12700" algn="l" rtl="0" eaLnBrk="0">
              <a:lnSpc>
                <a:spcPts val="650"/>
              </a:lnSpc>
              <a:spcBef>
                <a:spcPts val="0"/>
              </a:spcBef>
            </a:pPr>
            <a:r>
              <a:rPr sz="5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特</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征</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根</a:t>
            </a:r>
            <a:r>
              <a:rPr sz="5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a:t>
            </a:r>
            <a:r>
              <a:rPr sz="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i</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g</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    n</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v</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l</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u</a:t>
            </a:r>
            <a:r>
              <a:rPr sz="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e    </a:t>
            </a:r>
            <a:r>
              <a:rPr sz="500"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t>
            </a:r>
            <a:endParaRPr sz="5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4"/>
          <a:stretch>
            <a:fillRect/>
          </a:stretch>
        </p:blipFill>
        <p:spPr>
          <a:xfrm>
            <a:off x="546735" y="1894205"/>
            <a:ext cx="9281160" cy="7393940"/>
          </a:xfrm>
          <a:prstGeom prst="rect">
            <a:avLst/>
          </a:prstGeom>
        </p:spPr>
      </p:pic>
      <p:pic>
        <p:nvPicPr>
          <p:cNvPr id="3" name="图片 2"/>
          <p:cNvPicPr>
            <a:picLocks noChangeAspect="1"/>
          </p:cNvPicPr>
          <p:nvPr/>
        </p:nvPicPr>
        <p:blipFill>
          <a:blip r:embed="rId5"/>
          <a:stretch>
            <a:fillRect/>
          </a:stretch>
        </p:blipFill>
        <p:spPr>
          <a:xfrm>
            <a:off x="340360" y="62230"/>
            <a:ext cx="17945735" cy="9610725"/>
          </a:xfrm>
          <a:prstGeom prst="rect">
            <a:avLst/>
          </a:prstGeom>
        </p:spPr>
      </p:pic>
      <p:pic>
        <p:nvPicPr>
          <p:cNvPr id="4" name="图片 3"/>
          <p:cNvPicPr/>
          <p:nvPr/>
        </p:nvPicPr>
        <p:blipFill>
          <a:blip r:embed="rId4"/>
          <a:stretch>
            <a:fillRect/>
          </a:stretch>
        </p:blipFill>
        <p:spPr>
          <a:xfrm>
            <a:off x="776605" y="2087880"/>
            <a:ext cx="9050655" cy="7199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4"/>
          <p:cNvPicPr>
            <a:picLocks noChangeAspect="1"/>
          </p:cNvPicPr>
          <p:nvPr/>
        </p:nvPicPr>
        <p:blipFill>
          <a:blip r:embed="rId3"/>
          <a:stretch>
            <a:fillRect/>
          </a:stretch>
        </p:blipFill>
        <p:spPr>
          <a:xfrm rot="21600000">
            <a:off x="0" y="0"/>
            <a:ext cx="17475200" cy="9753600"/>
          </a:xfrm>
          <a:prstGeom prst="rect">
            <a:avLst/>
          </a:prstGeom>
        </p:spPr>
      </p:pic>
      <p:sp>
        <p:nvSpPr>
          <p:cNvPr id="86" name="textbox 86"/>
          <p:cNvSpPr/>
          <p:nvPr/>
        </p:nvSpPr>
        <p:spPr>
          <a:xfrm>
            <a:off x="9008110" y="2176780"/>
            <a:ext cx="7882890" cy="6835775"/>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97000"/>
              </a:lnSpc>
            </a:pPr>
            <a:r>
              <a:rPr sz="2400" b="1" kern="0" spc="-60" dirty="0">
                <a:solidFill>
                  <a:srgbClr val="000000">
                    <a:alpha val="100000"/>
                  </a:srgbClr>
                </a:solidFill>
                <a:latin typeface="黑体" panose="02010609060101010101" charset="-122"/>
                <a:ea typeface="黑体" panose="02010609060101010101" charset="-122"/>
                <a:cs typeface="黑体" panose="02010609060101010101" charset="-122"/>
              </a:rPr>
              <a:t>方</a:t>
            </a:r>
            <a:r>
              <a:rPr sz="2400" b="1" kern="0" spc="-19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60" dirty="0">
                <a:solidFill>
                  <a:srgbClr val="000000">
                    <a:alpha val="100000"/>
                  </a:srgbClr>
                </a:solidFill>
                <a:latin typeface="黑体" panose="02010609060101010101" charset="-122"/>
                <a:ea typeface="黑体" panose="02010609060101010101" charset="-122"/>
                <a:cs typeface="黑体" panose="02010609060101010101" charset="-122"/>
              </a:rPr>
              <a:t>法</a:t>
            </a:r>
            <a:r>
              <a:rPr sz="2400" b="1" kern="0" spc="-27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60" dirty="0">
                <a:solidFill>
                  <a:srgbClr val="000000">
                    <a:alpha val="100000"/>
                  </a:srgbClr>
                </a:solidFill>
                <a:latin typeface="黑体" panose="02010609060101010101" charset="-122"/>
                <a:ea typeface="黑体" panose="02010609060101010101" charset="-122"/>
                <a:cs typeface="黑体" panose="02010609060101010101" charset="-122"/>
              </a:rPr>
              <a:t>：</a:t>
            </a:r>
            <a:endParaRPr sz="2400" b="1" dirty="0">
              <a:latin typeface="黑体" panose="02010609060101010101" charset="-122"/>
              <a:ea typeface="黑体" panose="02010609060101010101" charset="-122"/>
              <a:cs typeface="黑体" panose="02010609060101010101" charset="-122"/>
            </a:endParaRPr>
          </a:p>
          <a:p>
            <a:pPr marL="356870" indent="-272415" algn="l" rtl="0" eaLnBrk="0">
              <a:lnSpc>
                <a:spcPct val="133000"/>
              </a:lnSpc>
              <a:spcBef>
                <a:spcPts val="170"/>
              </a:spcBef>
            </a:pPr>
            <a:r>
              <a:rPr sz="2400" b="1" kern="0" spc="50" dirty="0">
                <a:solidFill>
                  <a:srgbClr val="000000">
                    <a:alpha val="100000"/>
                  </a:srgbClr>
                </a:solidFill>
                <a:latin typeface="黑体" panose="02010609060101010101" charset="-122"/>
                <a:ea typeface="黑体" panose="02010609060101010101" charset="-122"/>
                <a:cs typeface="黑体" panose="02010609060101010101" charset="-122"/>
              </a:rPr>
              <a:t>采用主轴因子法(</a:t>
            </a:r>
            <a:r>
              <a:rPr sz="2400" b="1" kern="0" spc="0" dirty="0">
                <a:solidFill>
                  <a:srgbClr val="000000">
                    <a:alpha val="100000"/>
                  </a:srgbClr>
                </a:solidFill>
                <a:latin typeface="黑体" panose="02010609060101010101" charset="-122"/>
                <a:ea typeface="黑体" panose="02010609060101010101" charset="-122"/>
                <a:cs typeface="黑体" panose="02010609060101010101" charset="-122"/>
              </a:rPr>
              <a:t>PAF</a:t>
            </a:r>
            <a:r>
              <a:rPr sz="2400" b="1" kern="0" spc="50" dirty="0">
                <a:solidFill>
                  <a:srgbClr val="000000">
                    <a:alpha val="100000"/>
                  </a:srgbClr>
                </a:solidFill>
                <a:latin typeface="黑体" panose="02010609060101010101" charset="-122"/>
                <a:ea typeface="黑体" panose="02010609060101010101" charset="-122"/>
                <a:cs typeface="黑体" panose="02010609060101010101" charset="-122"/>
              </a:rPr>
              <a:t>)提取，并进行方差最大化</a:t>
            </a:r>
            <a:endParaRPr lang="zh-CN" sz="2400" b="1" kern="0" spc="10" dirty="0">
              <a:solidFill>
                <a:srgbClr val="000000">
                  <a:alpha val="100000"/>
                </a:srgbClr>
              </a:solidFill>
              <a:latin typeface="黑体" panose="02010609060101010101" charset="-122"/>
              <a:ea typeface="黑体" panose="02010609060101010101" charset="-122"/>
              <a:cs typeface="黑体" panose="02010609060101010101" charset="-122"/>
            </a:endParaRPr>
          </a:p>
          <a:p>
            <a:pPr marL="356870" indent="-272415" algn="l" rtl="0" eaLnBrk="0">
              <a:lnSpc>
                <a:spcPct val="133000"/>
              </a:lnSpc>
              <a:spcBef>
                <a:spcPts val="170"/>
              </a:spcBef>
            </a:pPr>
            <a:r>
              <a:rPr sz="2400" b="1" kern="0" spc="0" dirty="0">
                <a:solidFill>
                  <a:srgbClr val="000000">
                    <a:alpha val="100000"/>
                  </a:srgbClr>
                </a:solidFill>
                <a:latin typeface="黑体" panose="02010609060101010101" charset="-122"/>
                <a:ea typeface="黑体" panose="02010609060101010101" charset="-122"/>
                <a:cs typeface="黑体" panose="02010609060101010101" charset="-122"/>
              </a:rPr>
              <a:t>(Varimax)</a:t>
            </a:r>
            <a:r>
              <a:rPr sz="2400" b="1" kern="0" spc="-420" dirty="0">
                <a:solidFill>
                  <a:srgbClr val="000000">
                    <a:alpha val="100000"/>
                  </a:srgbClr>
                </a:solidFill>
                <a:latin typeface="黑体" panose="02010609060101010101" charset="-122"/>
                <a:ea typeface="黑体" panose="02010609060101010101" charset="-122"/>
                <a:cs typeface="黑体" panose="02010609060101010101" charset="-122"/>
              </a:rPr>
              <a:t> </a:t>
            </a:r>
            <a:r>
              <a:rPr sz="2400" b="1" kern="0" spc="0" dirty="0">
                <a:solidFill>
                  <a:srgbClr val="000000">
                    <a:alpha val="100000"/>
                  </a:srgbClr>
                </a:solidFill>
                <a:latin typeface="黑体" panose="02010609060101010101" charset="-122"/>
                <a:ea typeface="黑体" panose="02010609060101010101" charset="-122"/>
                <a:cs typeface="黑体" panose="02010609060101010101" charset="-122"/>
              </a:rPr>
              <a:t>旋转以获得清晰的因子结构。</a:t>
            </a:r>
            <a:endParaRPr sz="2400" b="1" dirty="0">
              <a:latin typeface="黑体" panose="02010609060101010101" charset="-122"/>
              <a:ea typeface="黑体" panose="02010609060101010101" charset="-122"/>
              <a:cs typeface="黑体" panose="02010609060101010101" charset="-122"/>
            </a:endParaRPr>
          </a:p>
          <a:p>
            <a:pPr algn="l" rtl="0" eaLnBrk="0">
              <a:lnSpc>
                <a:spcPct val="127000"/>
              </a:lnSpc>
            </a:pPr>
            <a:endParaRPr sz="2400" b="1" dirty="0">
              <a:latin typeface="黑体" panose="02010609060101010101" charset="-122"/>
              <a:ea typeface="黑体" panose="02010609060101010101" charset="-122"/>
              <a:cs typeface="黑体" panose="02010609060101010101" charset="-122"/>
            </a:endParaRPr>
          </a:p>
          <a:p>
            <a:pPr marL="13335" algn="l" rtl="0" eaLnBrk="0">
              <a:lnSpc>
                <a:spcPct val="96000"/>
              </a:lnSpc>
              <a:spcBef>
                <a:spcPts val="790"/>
              </a:spcBef>
            </a:pPr>
            <a:r>
              <a:rPr sz="2400" b="1" kern="0" spc="180" dirty="0">
                <a:solidFill>
                  <a:srgbClr val="000000">
                    <a:alpha val="100000"/>
                  </a:srgbClr>
                </a:solidFill>
                <a:latin typeface="黑体" panose="02010609060101010101" charset="-122"/>
                <a:ea typeface="黑体" panose="02010609060101010101" charset="-122"/>
                <a:cs typeface="黑体" panose="02010609060101010101" charset="-122"/>
              </a:rPr>
              <a:t>因子1:心功能与运动</a:t>
            </a:r>
            <a:r>
              <a:rPr sz="2400" b="1" kern="0" spc="170" dirty="0">
                <a:solidFill>
                  <a:srgbClr val="000000">
                    <a:alpha val="100000"/>
                  </a:srgbClr>
                </a:solidFill>
                <a:latin typeface="黑体" panose="02010609060101010101" charset="-122"/>
                <a:ea typeface="黑体" panose="02010609060101010101" charset="-122"/>
                <a:cs typeface="黑体" panose="02010609060101010101" charset="-122"/>
              </a:rPr>
              <a:t>反应因子</a:t>
            </a:r>
            <a:endParaRPr sz="2400" b="1" dirty="0">
              <a:latin typeface="黑体" panose="02010609060101010101" charset="-122"/>
              <a:ea typeface="黑体" panose="02010609060101010101" charset="-122"/>
              <a:cs typeface="黑体" panose="02010609060101010101" charset="-122"/>
            </a:endParaRPr>
          </a:p>
          <a:p>
            <a:pPr algn="l" rtl="0" eaLnBrk="0">
              <a:lnSpc>
                <a:spcPct val="133000"/>
              </a:lnSpc>
            </a:pPr>
            <a:r>
              <a:rPr lang="zh-CN" altLang="en-US" sz="2400" b="1" dirty="0">
                <a:latin typeface="黑体" panose="02010609060101010101" charset="-122"/>
                <a:ea typeface="黑体" panose="02010609060101010101" charset="-122"/>
                <a:cs typeface="黑体" panose="02010609060101010101" charset="-122"/>
              </a:rPr>
              <a:t>主要负载于</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年龄</a:t>
            </a:r>
            <a:r>
              <a:rPr lang="en-US" altLang="zh-CN" sz="2400" b="1" dirty="0">
                <a:latin typeface="黑体" panose="02010609060101010101" charset="-122"/>
                <a:ea typeface="黑体" panose="02010609060101010101" charset="-122"/>
                <a:cs typeface="黑体" panose="02010609060101010101" charset="-122"/>
              </a:rPr>
              <a:t>”(0.70),“</a:t>
            </a:r>
            <a:r>
              <a:rPr lang="zh-CN" altLang="en-US" sz="2400" b="1" dirty="0">
                <a:latin typeface="黑体" panose="02010609060101010101" charset="-122"/>
                <a:ea typeface="黑体" panose="02010609060101010101" charset="-122"/>
                <a:cs typeface="黑体" panose="02010609060101010101" charset="-122"/>
              </a:rPr>
              <a:t>最大心率</a:t>
            </a:r>
            <a:r>
              <a:rPr lang="en-US" altLang="zh-CN" sz="2400" b="1" dirty="0">
                <a:latin typeface="黑体" panose="02010609060101010101" charset="-122"/>
                <a:ea typeface="黑体" panose="02010609060101010101" charset="-122"/>
                <a:cs typeface="黑体" panose="02010609060101010101" charset="-122"/>
              </a:rPr>
              <a:t>”(0.87),“</a:t>
            </a:r>
            <a:r>
              <a:rPr lang="zh-CN" altLang="en-US" sz="2400" b="1" dirty="0">
                <a:latin typeface="黑体" panose="02010609060101010101" charset="-122"/>
                <a:ea typeface="黑体" panose="02010609060101010101" charset="-122"/>
                <a:cs typeface="黑体" panose="02010609060101010101" charset="-122"/>
              </a:rPr>
              <a:t>运动后</a:t>
            </a:r>
            <a:r>
              <a:rPr lang="en-US" altLang="zh-CN" sz="2400" b="1" dirty="0">
                <a:latin typeface="黑体" panose="02010609060101010101" charset="-122"/>
                <a:ea typeface="黑体" panose="02010609060101010101" charset="-122"/>
                <a:cs typeface="黑体" panose="02010609060101010101" charset="-122"/>
              </a:rPr>
              <a:t>ST</a:t>
            </a:r>
            <a:r>
              <a:rPr lang="zh-CN" altLang="en-US" sz="2400" b="1" dirty="0">
                <a:latin typeface="黑体" panose="02010609060101010101" charset="-122"/>
                <a:ea typeface="黑体" panose="02010609060101010101" charset="-122"/>
                <a:cs typeface="黑体" panose="02010609060101010101" charset="-122"/>
              </a:rPr>
              <a:t>段压低</a:t>
            </a:r>
            <a:r>
              <a:rPr lang="en-US" altLang="zh-CN" sz="2400" b="1" dirty="0">
                <a:latin typeface="黑体" panose="02010609060101010101" charset="-122"/>
                <a:ea typeface="黑体" panose="02010609060101010101" charset="-122"/>
                <a:cs typeface="黑体" panose="02010609060101010101" charset="-122"/>
              </a:rPr>
              <a:t>”(0.62)</a:t>
            </a:r>
            <a:r>
              <a:rPr lang="zh-CN" altLang="en-US" sz="2400" b="1" dirty="0">
                <a:latin typeface="黑体" panose="02010609060101010101" charset="-122"/>
                <a:ea typeface="黑体" panose="02010609060101010101" charset="-122"/>
                <a:cs typeface="黑体" panose="02010609060101010101" charset="-122"/>
              </a:rPr>
              <a:t>。可解释为</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年龄越大、运动耐受越差、心肌缺血反应越明显，风险越高</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a:t>
            </a:r>
          </a:p>
          <a:p>
            <a:pPr algn="l" rtl="0" eaLnBrk="0">
              <a:lnSpc>
                <a:spcPct val="133000"/>
              </a:lnSpc>
            </a:pPr>
            <a:endParaRPr lang="en-US" altLang="zh-CN" sz="2400" b="1" dirty="0">
              <a:latin typeface="黑体" panose="02010609060101010101" charset="-122"/>
              <a:ea typeface="黑体" panose="02010609060101010101" charset="-122"/>
              <a:cs typeface="黑体" panose="02010609060101010101" charset="-122"/>
            </a:endParaRPr>
          </a:p>
          <a:p>
            <a:pPr marL="13335" algn="l" rtl="0" eaLnBrk="0">
              <a:lnSpc>
                <a:spcPct val="95000"/>
              </a:lnSpc>
              <a:spcBef>
                <a:spcPts val="780"/>
              </a:spcBef>
            </a:pPr>
            <a:r>
              <a:rPr sz="2400" b="1" kern="0" spc="180" dirty="0">
                <a:solidFill>
                  <a:srgbClr val="000000">
                    <a:alpha val="100000"/>
                  </a:srgbClr>
                </a:solidFill>
                <a:latin typeface="黑体" panose="02010609060101010101" charset="-122"/>
                <a:ea typeface="黑体" panose="02010609060101010101" charset="-122"/>
                <a:cs typeface="黑体" panose="02010609060101010101" charset="-122"/>
              </a:rPr>
              <a:t>因子2:基础心血管</a:t>
            </a:r>
            <a:r>
              <a:rPr sz="2400" b="1" kern="0" spc="170" dirty="0">
                <a:solidFill>
                  <a:srgbClr val="000000">
                    <a:alpha val="100000"/>
                  </a:srgbClr>
                </a:solidFill>
                <a:latin typeface="黑体" panose="02010609060101010101" charset="-122"/>
                <a:ea typeface="黑体" panose="02010609060101010101" charset="-122"/>
                <a:cs typeface="黑体" panose="02010609060101010101" charset="-122"/>
              </a:rPr>
              <a:t>风险因子</a:t>
            </a:r>
            <a:endParaRPr sz="2400" b="1" dirty="0">
              <a:latin typeface="黑体" panose="02010609060101010101" charset="-122"/>
              <a:ea typeface="黑体" panose="02010609060101010101" charset="-122"/>
              <a:cs typeface="黑体" panose="02010609060101010101" charset="-122"/>
            </a:endParaRPr>
          </a:p>
          <a:p>
            <a:pPr marL="548005" indent="-463550" algn="l" rtl="0" eaLnBrk="0">
              <a:lnSpc>
                <a:spcPct val="108000"/>
              </a:lnSpc>
              <a:spcBef>
                <a:spcPts val="665"/>
              </a:spcBef>
            </a:pPr>
            <a:r>
              <a:rPr lang="zh-CN" altLang="en-US" sz="2400" b="1" dirty="0">
                <a:latin typeface="黑体" panose="02010609060101010101" charset="-122"/>
                <a:ea typeface="黑体" panose="02010609060101010101" charset="-122"/>
                <a:cs typeface="黑体" panose="02010609060101010101" charset="-122"/>
              </a:rPr>
              <a:t>主要负载于</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静息血压</a:t>
            </a:r>
            <a:r>
              <a:rPr lang="en-US" altLang="zh-CN" sz="2400" b="1" dirty="0">
                <a:latin typeface="黑体" panose="02010609060101010101" charset="-122"/>
                <a:ea typeface="黑体" panose="02010609060101010101" charset="-122"/>
                <a:cs typeface="黑体" panose="02010609060101010101" charset="-122"/>
              </a:rPr>
              <a:t>”(0.79)</a:t>
            </a:r>
            <a:r>
              <a:rPr lang="zh-CN" altLang="en-US" sz="2400" b="1" dirty="0">
                <a:latin typeface="黑体" panose="02010609060101010101" charset="-122"/>
                <a:ea typeface="黑体" panose="02010609060101010101" charset="-122"/>
                <a:cs typeface="黑体" panose="02010609060101010101" charset="-122"/>
              </a:rPr>
              <a:t>和</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血清胆固醇</a:t>
            </a:r>
            <a:r>
              <a:rPr lang="en-US" altLang="zh-CN" sz="2400" b="1" dirty="0">
                <a:latin typeface="黑体" panose="02010609060101010101" charset="-122"/>
                <a:ea typeface="黑体" panose="02010609060101010101" charset="-122"/>
                <a:cs typeface="黑体" panose="02010609060101010101" charset="-122"/>
              </a:rPr>
              <a:t>”(0.77</a:t>
            </a:r>
            <a:r>
              <a:rPr lang="zh-CN" altLang="en-US" sz="2400" b="1" dirty="0">
                <a:latin typeface="黑体" panose="02010609060101010101" charset="-122"/>
                <a:ea typeface="黑体" panose="02010609060101010101" charset="-122"/>
                <a:cs typeface="黑体" panose="02010609060101010101" charset="-122"/>
              </a:rPr>
              <a:t>）</a:t>
            </a:r>
          </a:p>
          <a:p>
            <a:pPr marL="548005" indent="-463550" algn="l" rtl="0" eaLnBrk="0">
              <a:lnSpc>
                <a:spcPct val="108000"/>
              </a:lnSpc>
              <a:spcBef>
                <a:spcPts val="665"/>
              </a:spcBef>
            </a:pPr>
            <a:r>
              <a:rPr lang="zh-CN" altLang="en-US" sz="2400" b="1" dirty="0">
                <a:latin typeface="黑体" panose="02010609060101010101" charset="-122"/>
                <a:ea typeface="黑体" panose="02010609060101010101" charset="-122"/>
                <a:cs typeface="黑体" panose="02010609060101010101" charset="-122"/>
              </a:rPr>
              <a:t>代表了基础的血压与血脂水平风险。</a:t>
            </a:r>
          </a:p>
          <a:p>
            <a:pPr marL="548005" indent="-463550" algn="l" rtl="0" eaLnBrk="0">
              <a:lnSpc>
                <a:spcPct val="108000"/>
              </a:lnSpc>
              <a:spcBef>
                <a:spcPts val="665"/>
              </a:spcBef>
            </a:pPr>
            <a:endParaRPr lang="en-US" altLang="zh-CN" sz="2400" b="1" dirty="0">
              <a:latin typeface="黑体" panose="02010609060101010101" charset="-122"/>
              <a:ea typeface="黑体" panose="02010609060101010101" charset="-122"/>
              <a:cs typeface="黑体" panose="02010609060101010101" charset="-122"/>
            </a:endParaRPr>
          </a:p>
          <a:p>
            <a:pPr marL="548005" indent="-463550" algn="l" rtl="0" eaLnBrk="0">
              <a:lnSpc>
                <a:spcPct val="108000"/>
              </a:lnSpc>
              <a:spcBef>
                <a:spcPts val="665"/>
              </a:spcBef>
            </a:pPr>
            <a:r>
              <a:rPr lang="en-US" altLang="zh-CN" sz="2400" b="1" dirty="0">
                <a:latin typeface="黑体" panose="02010609060101010101" charset="-122"/>
                <a:ea typeface="黑体" panose="02010609060101010101" charset="-122"/>
                <a:cs typeface="黑体" panose="02010609060101010101" charset="-122"/>
              </a:rPr>
              <a:t> </a:t>
            </a:r>
          </a:p>
        </p:txBody>
      </p:sp>
      <p:graphicFrame>
        <p:nvGraphicFramePr>
          <p:cNvPr id="88" name="table 88"/>
          <p:cNvGraphicFramePr>
            <a:graphicFrameLocks noGrp="1"/>
          </p:cNvGraphicFramePr>
          <p:nvPr/>
        </p:nvGraphicFramePr>
        <p:xfrm>
          <a:off x="3349617" y="2886035"/>
          <a:ext cx="4591050" cy="5429250"/>
        </p:xfrm>
        <a:graphic>
          <a:graphicData uri="http://schemas.openxmlformats.org/drawingml/2006/table">
            <a:tbl>
              <a:tblPr/>
              <a:tblGrid>
                <a:gridCol w="2295525">
                  <a:extLst>
                    <a:ext uri="{9D8B030D-6E8A-4147-A177-3AD203B41FA5}">
                      <a16:colId xmlns:a16="http://schemas.microsoft.com/office/drawing/2014/main" val="20000"/>
                    </a:ext>
                  </a:extLst>
                </a:gridCol>
                <a:gridCol w="2295525">
                  <a:extLst>
                    <a:ext uri="{9D8B030D-6E8A-4147-A177-3AD203B41FA5}">
                      <a16:colId xmlns:a16="http://schemas.microsoft.com/office/drawing/2014/main" val="20001"/>
                    </a:ext>
                  </a:extLst>
                </a:gridCol>
              </a:tblGrid>
              <a:tr h="1082675">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803275" algn="l" rtl="0" eaLnBrk="0">
                        <a:lnSpc>
                          <a:spcPts val="3355"/>
                        </a:lnSpc>
                        <a:spcBef>
                          <a:spcPts val="5"/>
                        </a:spcBef>
                      </a:pPr>
                      <a:r>
                        <a:rPr sz="2700" kern="0" spc="-3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0.70</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37000"/>
                        </a:lnSpc>
                      </a:pPr>
                      <a:endParaRPr sz="1000" dirty="0">
                        <a:latin typeface="Arial" panose="020B0604020202020204"/>
                        <a:ea typeface="Arial" panose="020B0604020202020204"/>
                        <a:cs typeface="Arial" panose="020B0604020202020204"/>
                      </a:endParaRPr>
                    </a:p>
                    <a:p>
                      <a:pPr algn="l" rtl="0" eaLnBrk="0">
                        <a:lnSpc>
                          <a:spcPct val="138000"/>
                        </a:lnSpc>
                      </a:pPr>
                      <a:endParaRPr sz="1000" dirty="0">
                        <a:latin typeface="Arial" panose="020B0604020202020204"/>
                        <a:ea typeface="Arial" panose="020B0604020202020204"/>
                        <a:cs typeface="Arial" panose="020B0604020202020204"/>
                      </a:endParaRPr>
                    </a:p>
                    <a:p>
                      <a:pPr marL="799465" algn="l" rtl="0" eaLnBrk="0">
                        <a:lnSpc>
                          <a:spcPts val="3355"/>
                        </a:lnSpc>
                        <a:spcBef>
                          <a:spcPts val="5"/>
                        </a:spcBef>
                      </a:pPr>
                      <a:r>
                        <a:rPr sz="27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0.20</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5850">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803275" algn="l" rtl="0" eaLnBrk="0">
                        <a:lnSpc>
                          <a:spcPts val="3355"/>
                        </a:lnSpc>
                        <a:spcBef>
                          <a:spcPts val="5"/>
                        </a:spcBef>
                      </a:pPr>
                      <a:r>
                        <a:rPr sz="27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0.20</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799465" algn="l" rtl="0" eaLnBrk="0">
                        <a:lnSpc>
                          <a:spcPts val="3355"/>
                        </a:lnSpc>
                        <a:spcBef>
                          <a:spcPts val="5"/>
                        </a:spcBef>
                      </a:pPr>
                      <a:r>
                        <a:rPr sz="2700" kern="0" spc="-3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0.79</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2200">
                <a:tc>
                  <a:txBody>
                    <a:bodyPr/>
                    <a:lstStyle/>
                    <a:p>
                      <a:pPr algn="l" rtl="0" eaLnBrk="0">
                        <a:lnSpc>
                          <a:spcPct val="138000"/>
                        </a:lnSpc>
                      </a:pPr>
                      <a:endParaRPr sz="1000" dirty="0">
                        <a:latin typeface="Arial" panose="020B0604020202020204"/>
                        <a:ea typeface="Arial" panose="020B0604020202020204"/>
                        <a:cs typeface="Arial" panose="020B0604020202020204"/>
                      </a:endParaRPr>
                    </a:p>
                    <a:p>
                      <a:pPr algn="l" rtl="0" eaLnBrk="0">
                        <a:lnSpc>
                          <a:spcPct val="139000"/>
                        </a:lnSpc>
                      </a:pPr>
                      <a:endParaRPr sz="10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803275" algn="l" rtl="0" eaLnBrk="0">
                        <a:lnSpc>
                          <a:spcPts val="3355"/>
                        </a:lnSpc>
                      </a:pPr>
                      <a:r>
                        <a:rPr sz="27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0.10</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38000"/>
                        </a:lnSpc>
                      </a:pPr>
                      <a:endParaRPr sz="1000" dirty="0">
                        <a:latin typeface="Arial" panose="020B0604020202020204"/>
                        <a:ea typeface="Arial" panose="020B0604020202020204"/>
                        <a:cs typeface="Arial" panose="020B0604020202020204"/>
                      </a:endParaRPr>
                    </a:p>
                    <a:p>
                      <a:pPr algn="l" rtl="0" eaLnBrk="0">
                        <a:lnSpc>
                          <a:spcPct val="139000"/>
                        </a:lnSpc>
                      </a:pPr>
                      <a:endParaRPr sz="10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799465" algn="l" rtl="0" eaLnBrk="0">
                        <a:lnSpc>
                          <a:spcPts val="3355"/>
                        </a:lnSpc>
                      </a:pPr>
                      <a:r>
                        <a:rPr sz="2700" kern="0" spc="-3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0.77</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5850">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720090" algn="l" rtl="0" eaLnBrk="0">
                        <a:lnSpc>
                          <a:spcPts val="3355"/>
                        </a:lnSpc>
                        <a:spcBef>
                          <a:spcPts val="5"/>
                        </a:spcBef>
                      </a:pPr>
                      <a:r>
                        <a:rPr sz="2700" kern="0" spc="-2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-0.87</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799465" algn="l" rtl="0" eaLnBrk="0">
                        <a:lnSpc>
                          <a:spcPts val="3355"/>
                        </a:lnSpc>
                        <a:spcBef>
                          <a:spcPts val="5"/>
                        </a:spcBef>
                      </a:pPr>
                      <a:r>
                        <a:rPr sz="2700" kern="0" spc="-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0.15</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82675">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803275" algn="l" rtl="0" eaLnBrk="0">
                        <a:lnSpc>
                          <a:spcPts val="3355"/>
                        </a:lnSpc>
                        <a:spcBef>
                          <a:spcPts val="5"/>
                        </a:spcBef>
                      </a:pPr>
                      <a:r>
                        <a:rPr sz="2700" kern="0" spc="-3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0.62</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eaLnBrk="0">
                        <a:lnSpc>
                          <a:spcPct val="136000"/>
                        </a:lnSpc>
                      </a:pPr>
                      <a:endParaRPr sz="1000" dirty="0">
                        <a:latin typeface="Arial" panose="020B0604020202020204"/>
                        <a:ea typeface="Arial" panose="020B0604020202020204"/>
                        <a:cs typeface="Arial" panose="020B0604020202020204"/>
                      </a:endParaRPr>
                    </a:p>
                    <a:p>
                      <a:pPr algn="l" rtl="0" eaLnBrk="0">
                        <a:lnSpc>
                          <a:spcPct val="137000"/>
                        </a:lnSpc>
                      </a:pPr>
                      <a:endParaRPr sz="1000" dirty="0">
                        <a:latin typeface="Arial" panose="020B0604020202020204"/>
                        <a:ea typeface="Arial" panose="020B0604020202020204"/>
                        <a:cs typeface="Arial" panose="020B0604020202020204"/>
                      </a:endParaRPr>
                    </a:p>
                    <a:p>
                      <a:pPr marL="717550" algn="l" rtl="0" eaLnBrk="0">
                        <a:lnSpc>
                          <a:spcPts val="3355"/>
                        </a:lnSpc>
                        <a:spcBef>
                          <a:spcPts val="5"/>
                        </a:spcBef>
                      </a:pPr>
                      <a:r>
                        <a:rPr sz="27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-0.10</a:t>
                      </a:r>
                      <a:endParaRPr sz="2700" dirty="0">
                        <a:latin typeface="宋体" panose="02010600030101010101" pitchFamily="2" charset="-122"/>
                        <a:ea typeface="宋体" panose="02010600030101010101" pitchFamily="2" charset="-122"/>
                        <a:cs typeface="宋体" panose="02010600030101010101" pitchFamily="2" charset="-122"/>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0" name="textbox 90"/>
          <p:cNvSpPr/>
          <p:nvPr/>
        </p:nvSpPr>
        <p:spPr>
          <a:xfrm>
            <a:off x="977968" y="3219448"/>
            <a:ext cx="2306320" cy="4751704"/>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574800" algn="l" rtl="0" eaLnBrk="0">
              <a:lnSpc>
                <a:spcPct val="95000"/>
              </a:lnSpc>
            </a:pPr>
            <a:r>
              <a:rPr sz="2500" kern="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年龄</a:t>
            </a:r>
            <a:endParaRPr sz="2500" dirty="0">
              <a:latin typeface="宋体" panose="02010600030101010101" pitchFamily="2" charset="-122"/>
              <a:ea typeface="宋体" panose="02010600030101010101" pitchFamily="2" charset="-122"/>
              <a:cs typeface="宋体" panose="02010600030101010101" pitchFamily="2" charset="-122"/>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marL="983615" algn="l" rtl="0" eaLnBrk="0">
              <a:lnSpc>
                <a:spcPct val="94000"/>
              </a:lnSpc>
              <a:spcBef>
                <a:spcPts val="750"/>
              </a:spcBef>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静息血压</a:t>
            </a:r>
            <a:endParaRPr sz="2500" dirty="0">
              <a:latin typeface="宋体" panose="02010600030101010101" pitchFamily="2" charset="-122"/>
              <a:ea typeface="宋体" panose="02010600030101010101" pitchFamily="2" charset="-122"/>
              <a:cs typeface="宋体" panose="02010600030101010101" pitchFamily="2" charset="-122"/>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r" rtl="0" eaLnBrk="0">
              <a:lnSpc>
                <a:spcPct val="95000"/>
              </a:lnSpc>
              <a:spcBef>
                <a:spcPts val="760"/>
              </a:spcBef>
            </a:pPr>
            <a:r>
              <a:rPr sz="2500" kern="0" spc="1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血清胆固醇</a:t>
            </a:r>
            <a:endParaRPr sz="2500" dirty="0">
              <a:latin typeface="宋体" panose="02010600030101010101" pitchFamily="2" charset="-122"/>
              <a:ea typeface="宋体" panose="02010600030101010101" pitchFamily="2" charset="-122"/>
              <a:cs typeface="宋体" panose="02010600030101010101" pitchFamily="2" charset="-122"/>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marL="983615" algn="l" rtl="0" eaLnBrk="0">
              <a:lnSpc>
                <a:spcPct val="95000"/>
              </a:lnSpc>
              <a:spcBef>
                <a:spcPts val="750"/>
              </a:spcBef>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最大心率</a:t>
            </a:r>
            <a:endParaRPr sz="2500" dirty="0">
              <a:latin typeface="宋体" panose="02010600030101010101" pitchFamily="2" charset="-122"/>
              <a:ea typeface="宋体" panose="02010600030101010101" pitchFamily="2" charset="-122"/>
              <a:cs typeface="宋体" panose="02010600030101010101" pitchFamily="2" charset="-122"/>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5000"/>
              </a:lnSpc>
            </a:pPr>
            <a:endParaRPr sz="600" dirty="0">
              <a:latin typeface="Arial" panose="020B0604020202020204"/>
              <a:ea typeface="Arial" panose="020B0604020202020204"/>
              <a:cs typeface="Arial" panose="020B0604020202020204"/>
            </a:endParaRPr>
          </a:p>
          <a:p>
            <a:pPr marL="12700" algn="l" rtl="0" eaLnBrk="0">
              <a:lnSpc>
                <a:spcPct val="95000"/>
              </a:lnSpc>
              <a:spcBef>
                <a:spcPts val="5"/>
              </a:spcBef>
            </a:pP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运动后</a:t>
            </a:r>
            <a:r>
              <a:rPr sz="2500" kern="0" spc="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ST</a:t>
            </a:r>
            <a:r>
              <a:rPr sz="2500" kern="0" spc="2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段压低</a:t>
            </a:r>
            <a:endParaRPr sz="2500" dirty="0">
              <a:latin typeface="宋体" panose="02010600030101010101" pitchFamily="2" charset="-122"/>
              <a:ea typeface="宋体" panose="02010600030101010101" pitchFamily="2" charset="-122"/>
              <a:cs typeface="宋体" panose="02010600030101010101" pitchFamily="2" charset="-122"/>
            </a:endParaRPr>
          </a:p>
        </p:txBody>
      </p:sp>
      <p:sp>
        <p:nvSpPr>
          <p:cNvPr id="92" name="textbox 92"/>
          <p:cNvSpPr/>
          <p:nvPr/>
        </p:nvSpPr>
        <p:spPr>
          <a:xfrm>
            <a:off x="1049758" y="1058677"/>
            <a:ext cx="8901430" cy="694690"/>
          </a:xfrm>
          <a:prstGeom prst="rect">
            <a:avLst/>
          </a:prstGeom>
          <a:noFill/>
          <a:ln w="0" cap="flat">
            <a:noFill/>
            <a:prstDash val="solid"/>
            <a:miter lim="0"/>
          </a:ln>
        </p:spPr>
        <p:txBody>
          <a:bodyPr vert="horz" wrap="square" lIns="0" tIns="0" rIns="0" bIns="0"/>
          <a:lstStyle/>
          <a:p>
            <a:pPr algn="l" rtl="0" eaLnBrk="0">
              <a:lnSpc>
                <a:spcPct val="105000"/>
              </a:lnSpc>
            </a:pPr>
            <a:endParaRPr sz="100" dirty="0">
              <a:latin typeface="Arial" panose="020B0604020202020204"/>
              <a:ea typeface="Arial" panose="020B0604020202020204"/>
              <a:cs typeface="Arial" panose="020B0604020202020204"/>
            </a:endParaRPr>
          </a:p>
          <a:p>
            <a:pPr marL="12700" algn="l" rtl="0" eaLnBrk="0">
              <a:lnSpc>
                <a:spcPct val="95000"/>
              </a:lnSpc>
            </a:pPr>
            <a:r>
              <a:rPr sz="4600" b="1" kern="0" spc="180" dirty="0">
                <a:solidFill>
                  <a:srgbClr val="000000">
                    <a:alpha val="100000"/>
                  </a:srgbClr>
                </a:solidFill>
                <a:latin typeface="黑体" panose="02010609060101010101" charset="-122"/>
                <a:ea typeface="黑体" panose="02010609060101010101" charset="-122"/>
                <a:cs typeface="黑体" panose="02010609060101010101" charset="-122"/>
              </a:rPr>
              <a:t>07/因子解释：从数据到医</a:t>
            </a:r>
            <a:r>
              <a:rPr sz="4600" b="1" kern="0" spc="170" dirty="0">
                <a:solidFill>
                  <a:srgbClr val="000000">
                    <a:alpha val="100000"/>
                  </a:srgbClr>
                </a:solidFill>
                <a:latin typeface="黑体" panose="02010609060101010101" charset="-122"/>
                <a:ea typeface="黑体" panose="02010609060101010101" charset="-122"/>
                <a:cs typeface="黑体" panose="02010609060101010101" charset="-122"/>
              </a:rPr>
              <a:t>学含义</a:t>
            </a:r>
            <a:endParaRPr sz="4600" dirty="0">
              <a:latin typeface="黑体" panose="02010609060101010101" charset="-122"/>
              <a:ea typeface="黑体" panose="02010609060101010101" charset="-122"/>
              <a:cs typeface="黑体" panose="02010609060101010101" charset="-122"/>
            </a:endParaRPr>
          </a:p>
        </p:txBody>
      </p:sp>
      <p:sp>
        <p:nvSpPr>
          <p:cNvPr id="94" name="textbox 94"/>
          <p:cNvSpPr/>
          <p:nvPr/>
        </p:nvSpPr>
        <p:spPr>
          <a:xfrm>
            <a:off x="4063914" y="8427677"/>
            <a:ext cx="3138170" cy="387984"/>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95000"/>
              </a:lnSpc>
            </a:pPr>
            <a:r>
              <a:rPr sz="25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因子1</a:t>
            </a:r>
            <a:r>
              <a:rPr sz="2500" kern="0" spc="4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5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因子2</a:t>
            </a:r>
            <a:endParaRPr sz="2500" dirty="0">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4"/>
          <a:stretch>
            <a:fillRect/>
          </a:stretch>
        </p:blipFill>
        <p:spPr>
          <a:xfrm>
            <a:off x="739775" y="2176145"/>
            <a:ext cx="7935595" cy="7014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 98"/>
          <p:cNvSpPr/>
          <p:nvPr/>
        </p:nvSpPr>
        <p:spPr>
          <a:xfrm>
            <a:off x="0" y="0"/>
            <a:ext cx="17475200" cy="9753600"/>
          </a:xfrm>
          <a:prstGeom prst="rect">
            <a:avLst/>
          </a:prstGeom>
          <a:solidFill>
            <a:srgbClr val="EDF2F6">
              <a:alpha val="100000"/>
            </a:srgbClr>
          </a:solidFill>
          <a:ln w="0" cap="flat">
            <a:noFill/>
            <a:prstDash val="solid"/>
            <a:miter lim="0"/>
          </a:ln>
        </p:spPr>
        <p:txBody>
          <a:bodyPr rtlCol="0"/>
          <a:lstStyle/>
          <a:p>
            <a:pPr algn="ctr"/>
            <a:endParaRPr lang="zh-CN" altLang="en-US"/>
          </a:p>
        </p:txBody>
      </p:sp>
      <p:sp>
        <p:nvSpPr>
          <p:cNvPr id="100" name="textbox 100"/>
          <p:cNvSpPr/>
          <p:nvPr/>
        </p:nvSpPr>
        <p:spPr>
          <a:xfrm>
            <a:off x="1033641" y="1053386"/>
            <a:ext cx="15413355" cy="2381885"/>
          </a:xfrm>
          <a:prstGeom prst="rect">
            <a:avLst/>
          </a:prstGeom>
          <a:noFill/>
          <a:ln w="0" cap="flat">
            <a:noFill/>
            <a:prstDash val="solid"/>
            <a:miter lim="0"/>
          </a:ln>
        </p:spPr>
        <p:txBody>
          <a:bodyPr vert="horz" wrap="square" lIns="0" tIns="0" rIns="0" bIns="0"/>
          <a:lstStyle/>
          <a:p>
            <a:pPr algn="l" rtl="0" eaLnBrk="0">
              <a:lnSpc>
                <a:spcPct val="104000"/>
              </a:lnSpc>
            </a:pPr>
            <a:endParaRPr sz="100" dirty="0">
              <a:latin typeface="Arial" panose="020B0604020202020204"/>
              <a:ea typeface="Arial" panose="020B0604020202020204"/>
              <a:cs typeface="Arial" panose="020B0604020202020204"/>
            </a:endParaRPr>
          </a:p>
          <a:p>
            <a:pPr marL="34925" algn="l" rtl="0" eaLnBrk="0">
              <a:lnSpc>
                <a:spcPct val="91000"/>
              </a:lnSpc>
              <a:spcBef>
                <a:spcPts val="0"/>
              </a:spcBef>
            </a:pP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08/模型(一):</a:t>
            </a:r>
            <a:r>
              <a:rPr sz="4500" kern="0" spc="-330" dirty="0">
                <a:solidFill>
                  <a:srgbClr val="000000">
                    <a:alpha val="100000"/>
                  </a:srgbClr>
                </a:solidFill>
                <a:latin typeface="黑体" panose="02010609060101010101" charset="-122"/>
                <a:ea typeface="黑体" panose="02010609060101010101" charset="-122"/>
                <a:cs typeface="黑体" panose="02010609060101010101" charset="-122"/>
              </a:rPr>
              <a:t> </a:t>
            </a:r>
            <a:r>
              <a:rPr sz="4500" b="1" kern="0" spc="0" dirty="0">
                <a:solidFill>
                  <a:srgbClr val="000000">
                    <a:alpha val="100000"/>
                  </a:srgbClr>
                </a:solidFill>
                <a:latin typeface="Arial" panose="020B0604020202020204"/>
                <a:ea typeface="Arial" panose="020B0604020202020204"/>
                <a:cs typeface="Arial" panose="020B0604020202020204"/>
              </a:rPr>
              <a:t>Logistic</a:t>
            </a:r>
            <a:r>
              <a:rPr sz="4500" b="1" kern="0" spc="190" dirty="0">
                <a:solidFill>
                  <a:srgbClr val="000000">
                    <a:alpha val="100000"/>
                  </a:srgbClr>
                </a:solidFill>
                <a:latin typeface="Arial" panose="020B0604020202020204"/>
                <a:ea typeface="Arial" panose="020B0604020202020204"/>
                <a:cs typeface="Arial" panose="020B0604020202020204"/>
              </a:rPr>
              <a:t> </a:t>
            </a:r>
            <a:r>
              <a:rPr sz="4500" b="1" kern="0" spc="190" dirty="0">
                <a:solidFill>
                  <a:srgbClr val="000000">
                    <a:alpha val="100000"/>
                  </a:srgbClr>
                </a:solidFill>
                <a:latin typeface="黑体" panose="02010609060101010101" charset="-122"/>
                <a:ea typeface="黑体" panose="02010609060101010101" charset="-122"/>
                <a:cs typeface="黑体" panose="02010609060101010101" charset="-122"/>
              </a:rPr>
              <a:t>回归性能对比</a:t>
            </a:r>
            <a:endParaRPr sz="4500" dirty="0">
              <a:latin typeface="黑体" panose="02010609060101010101" charset="-122"/>
              <a:ea typeface="黑体" panose="02010609060101010101" charset="-122"/>
              <a:cs typeface="黑体" panose="02010609060101010101" charset="-122"/>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12700" algn="l" rtl="0" eaLnBrk="0">
              <a:lnSpc>
                <a:spcPct val="96000"/>
              </a:lnSpc>
              <a:spcBef>
                <a:spcPts val="810"/>
              </a:spcBef>
            </a:pPr>
            <a:r>
              <a:rPr sz="2700" b="1" kern="0" spc="100" dirty="0">
                <a:solidFill>
                  <a:srgbClr val="000000">
                    <a:alpha val="100000"/>
                  </a:srgbClr>
                </a:solidFill>
                <a:latin typeface="黑体" panose="02010609060101010101" charset="-122"/>
                <a:ea typeface="黑体" panose="02010609060101010101" charset="-122"/>
                <a:cs typeface="黑体" panose="02010609060101010101" charset="-122"/>
              </a:rPr>
              <a:t>核心问题：</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仅用2个因子预测(方案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和“因子+离散变量”共同预测(方案</a:t>
            </a:r>
            <a:r>
              <a:rPr sz="2700" kern="0" spc="10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 </a:t>
            </a:r>
            <a:r>
              <a:rPr sz="2700" kern="0" spc="100" dirty="0">
                <a:solidFill>
                  <a:srgbClr val="000000">
                    <a:alpha val="100000"/>
                  </a:srgbClr>
                </a:solidFill>
                <a:latin typeface="黑体" panose="02010609060101010101" charset="-122"/>
                <a:ea typeface="黑体" panose="02010609060101010101" charset="-122"/>
                <a:cs typeface="黑体" panose="02010609060101010101" charset="-122"/>
              </a:rPr>
              <a:t>效果有多大</a:t>
            </a:r>
            <a:r>
              <a:rPr sz="2700" kern="0" spc="90" dirty="0">
                <a:solidFill>
                  <a:srgbClr val="000000">
                    <a:alpha val="100000"/>
                  </a:srgbClr>
                </a:solidFill>
                <a:latin typeface="黑体" panose="02010609060101010101" charset="-122"/>
                <a:ea typeface="黑体" panose="02010609060101010101" charset="-122"/>
                <a:cs typeface="黑体" panose="02010609060101010101" charset="-122"/>
              </a:rPr>
              <a:t>差异?</a:t>
            </a:r>
            <a:endParaRPr sz="2700" dirty="0">
              <a:latin typeface="黑体" panose="02010609060101010101" charset="-122"/>
              <a:ea typeface="黑体" panose="02010609060101010101" charset="-122"/>
              <a:cs typeface="黑体" panose="02010609060101010101" charset="-122"/>
            </a:endParaRPr>
          </a:p>
          <a:p>
            <a:pPr algn="l" rtl="0" eaLnBrk="0">
              <a:lnSpc>
                <a:spcPct val="150000"/>
              </a:lnSpc>
            </a:pPr>
            <a:endParaRPr sz="1000" dirty="0">
              <a:latin typeface="Arial" panose="020B0604020202020204"/>
              <a:ea typeface="Arial" panose="020B0604020202020204"/>
              <a:cs typeface="Arial" panose="020B0604020202020204"/>
            </a:endParaRPr>
          </a:p>
          <a:p>
            <a:pPr algn="l" rtl="0" eaLnBrk="0">
              <a:lnSpc>
                <a:spcPct val="112000"/>
              </a:lnSpc>
            </a:pPr>
            <a:endParaRPr sz="600" dirty="0">
              <a:latin typeface="Arial" panose="020B0604020202020204"/>
              <a:ea typeface="Arial" panose="020B0604020202020204"/>
              <a:cs typeface="Arial" panose="020B0604020202020204"/>
            </a:endParaRPr>
          </a:p>
          <a:p>
            <a:pPr marL="12700" algn="l" rtl="0" eaLnBrk="0">
              <a:lnSpc>
                <a:spcPct val="97000"/>
              </a:lnSpc>
              <a:spcBef>
                <a:spcPts val="5"/>
              </a:spcBef>
            </a:pP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结果：方案</a:t>
            </a:r>
            <a:r>
              <a:rPr sz="2700" b="1" kern="0" spc="7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B</a:t>
            </a:r>
            <a:r>
              <a:rPr sz="2700" kern="0" spc="63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 </a:t>
            </a:r>
            <a:r>
              <a:rPr sz="2700" kern="0" spc="70" dirty="0">
                <a:solidFill>
                  <a:srgbClr val="000000">
                    <a:alpha val="100000"/>
                  </a:srgbClr>
                </a:solidFill>
                <a:latin typeface="黑体" panose="02010609060101010101" charset="-122"/>
                <a:ea typeface="黑体" panose="02010609060101010101" charset="-122"/>
                <a:cs typeface="黑体" panose="02010609060101010101" charset="-122"/>
              </a:rPr>
              <a:t>(因子+离散变量)的</a:t>
            </a:r>
            <a:r>
              <a:rPr sz="2700" b="1" kern="0" spc="70" dirty="0">
                <a:solidFill>
                  <a:srgbClr val="000000">
                    <a:alpha val="100000"/>
                  </a:srgbClr>
                </a:solidFill>
                <a:latin typeface="黑体" panose="02010609060101010101" charset="-122"/>
                <a:ea typeface="黑体" panose="02010609060101010101" charset="-122"/>
                <a:cs typeface="黑体" panose="02010609060101010101" charset="-122"/>
              </a:rPr>
              <a:t>预</a:t>
            </a:r>
            <a:r>
              <a:rPr sz="2700" b="1" kern="0" spc="60" dirty="0">
                <a:solidFill>
                  <a:srgbClr val="000000">
                    <a:alpha val="100000"/>
                  </a:srgbClr>
                </a:solidFill>
                <a:latin typeface="黑体" panose="02010609060101010101" charset="-122"/>
                <a:ea typeface="黑体" panose="02010609060101010101" charset="-122"/>
                <a:cs typeface="黑体" panose="02010609060101010101" charset="-122"/>
              </a:rPr>
              <a:t>测性能显著优于</a:t>
            </a:r>
            <a:r>
              <a:rPr sz="2700" kern="0" spc="6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700" kern="0" spc="60" dirty="0">
                <a:solidFill>
                  <a:srgbClr val="000000">
                    <a:alpha val="100000"/>
                  </a:srgbClr>
                </a:solidFill>
                <a:latin typeface="宋体" panose="02010600030101010101" pitchFamily="2" charset="-122"/>
                <a:ea typeface="宋体" panose="02010600030101010101" pitchFamily="2" charset="-122"/>
                <a:cs typeface="宋体" panose="02010600030101010101" pitchFamily="2" charset="-122"/>
              </a:rPr>
              <a:t>A。</a:t>
            </a:r>
            <a:endParaRPr sz="2700" dirty="0">
              <a:latin typeface="宋体" panose="02010600030101010101" pitchFamily="2" charset="-122"/>
              <a:ea typeface="宋体" panose="02010600030101010101" pitchFamily="2" charset="-122"/>
              <a:cs typeface="宋体" panose="02010600030101010101" pitchFamily="2" charset="-122"/>
            </a:endParaRPr>
          </a:p>
        </p:txBody>
      </p:sp>
      <p:sp>
        <p:nvSpPr>
          <p:cNvPr id="110" name="textbox 110"/>
          <p:cNvSpPr/>
          <p:nvPr/>
        </p:nvSpPr>
        <p:spPr>
          <a:xfrm>
            <a:off x="11499787" y="3825332"/>
            <a:ext cx="2719070" cy="337820"/>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97000"/>
              </a:lnSpc>
            </a:pPr>
            <a:r>
              <a:rPr sz="2100" kern="0" spc="2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100" kern="0" spc="20" dirty="0">
                <a:solidFill>
                  <a:srgbClr val="000000">
                    <a:alpha val="100000"/>
                  </a:srgbClr>
                </a:solidFill>
                <a:latin typeface="Times New Roman" panose="02020603050405020304"/>
                <a:ea typeface="Times New Roman" panose="02020603050405020304"/>
                <a:cs typeface="Times New Roman" panose="02020603050405020304"/>
              </a:rPr>
              <a:t>B:  </a:t>
            </a:r>
            <a:r>
              <a:rPr sz="2100" kern="0" spc="20" dirty="0">
                <a:solidFill>
                  <a:srgbClr val="000000">
                    <a:alpha val="100000"/>
                  </a:srgbClr>
                </a:solidFill>
                <a:latin typeface="黑体" panose="02010609060101010101" charset="-122"/>
                <a:ea typeface="黑体" panose="02010609060101010101" charset="-122"/>
                <a:cs typeface="黑体" panose="02010609060101010101" charset="-122"/>
              </a:rPr>
              <a:t>因子+离散变量</a:t>
            </a:r>
            <a:endParaRPr sz="2100" dirty="0">
              <a:latin typeface="黑体" panose="02010609060101010101" charset="-122"/>
              <a:ea typeface="黑体" panose="02010609060101010101" charset="-122"/>
              <a:cs typeface="黑体" panose="02010609060101010101" charset="-122"/>
            </a:endParaRPr>
          </a:p>
        </p:txBody>
      </p:sp>
      <p:sp>
        <p:nvSpPr>
          <p:cNvPr id="116" name="textbox 116"/>
          <p:cNvSpPr/>
          <p:nvPr/>
        </p:nvSpPr>
        <p:spPr>
          <a:xfrm>
            <a:off x="4102185" y="3825332"/>
            <a:ext cx="2179320" cy="337820"/>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97000"/>
              </a:lnSpc>
            </a:pPr>
            <a:r>
              <a:rPr sz="2100" kern="0" spc="30" dirty="0">
                <a:solidFill>
                  <a:srgbClr val="000000">
                    <a:alpha val="100000"/>
                  </a:srgbClr>
                </a:solidFill>
                <a:latin typeface="黑体" panose="02010609060101010101" charset="-122"/>
                <a:ea typeface="黑体" panose="02010609060101010101" charset="-122"/>
                <a:cs typeface="黑体" panose="02010609060101010101" charset="-122"/>
              </a:rPr>
              <a:t>方案</a:t>
            </a:r>
            <a:r>
              <a:rPr sz="2100" kern="0" spc="30" dirty="0">
                <a:solidFill>
                  <a:srgbClr val="000000">
                    <a:alpha val="100000"/>
                  </a:srgbClr>
                </a:solidFill>
                <a:latin typeface="Arial" panose="020B0604020202020204"/>
                <a:ea typeface="Arial" panose="020B0604020202020204"/>
                <a:cs typeface="Arial" panose="020B0604020202020204"/>
              </a:rPr>
              <a:t>A:</a:t>
            </a:r>
            <a:r>
              <a:rPr sz="2100" kern="0" spc="440" dirty="0">
                <a:solidFill>
                  <a:srgbClr val="000000">
                    <a:alpha val="100000"/>
                  </a:srgbClr>
                </a:solidFill>
                <a:latin typeface="Arial" panose="020B0604020202020204"/>
                <a:ea typeface="Arial" panose="020B0604020202020204"/>
                <a:cs typeface="Arial" panose="020B0604020202020204"/>
              </a:rPr>
              <a:t> </a:t>
            </a:r>
            <a:r>
              <a:rPr sz="2100" kern="0" spc="30" dirty="0">
                <a:solidFill>
                  <a:srgbClr val="000000">
                    <a:alpha val="100000"/>
                  </a:srgbClr>
                </a:solidFill>
                <a:latin typeface="黑体" panose="02010609060101010101" charset="-122"/>
                <a:ea typeface="黑体" panose="02010609060101010101" charset="-122"/>
                <a:cs typeface="黑体" panose="02010609060101010101" charset="-122"/>
              </a:rPr>
              <a:t>仅2个因子</a:t>
            </a:r>
            <a:endParaRPr sz="2100" dirty="0">
              <a:latin typeface="黑体" panose="02010609060101010101" charset="-122"/>
              <a:ea typeface="黑体" panose="02010609060101010101" charset="-122"/>
              <a:cs typeface="黑体" panose="02010609060101010101" charset="-122"/>
            </a:endParaRPr>
          </a:p>
        </p:txBody>
      </p:sp>
      <p:pic>
        <p:nvPicPr>
          <p:cNvPr id="2" name="图片 1"/>
          <p:cNvPicPr/>
          <p:nvPr/>
        </p:nvPicPr>
        <p:blipFill>
          <a:blip r:embed="rId3"/>
          <a:stretch>
            <a:fillRect/>
          </a:stretch>
        </p:blipFill>
        <p:spPr>
          <a:xfrm>
            <a:off x="2025650" y="4398645"/>
            <a:ext cx="6138545" cy="4881245"/>
          </a:xfrm>
          <a:prstGeom prst="rect">
            <a:avLst/>
          </a:prstGeom>
        </p:spPr>
      </p:pic>
      <p:pic>
        <p:nvPicPr>
          <p:cNvPr id="3" name="图片 2"/>
          <p:cNvPicPr/>
          <p:nvPr/>
        </p:nvPicPr>
        <p:blipFill>
          <a:blip r:embed="rId4"/>
          <a:stretch>
            <a:fillRect/>
          </a:stretch>
        </p:blipFill>
        <p:spPr>
          <a:xfrm>
            <a:off x="9613265" y="4398645"/>
            <a:ext cx="6438265" cy="488124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50052423,50000193,50000283,50052409,50000047,50000113,50000097]}"/>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61*585"/>
  <p:tag name="TABLE_ENDDRAG_RECT" val="514*146*761*585"/>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407*420"/>
  <p:tag name="TABLE_ENDDRAG_RECT" val="84*311*407*420"/>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761*585"/>
  <p:tag name="TABLE_ENDDRAG_RECT" val="514*146*761*585"/>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976*276"/>
  <p:tag name="TABLE_ENDDRAG_RECT" val="164*362*976*276"/>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496*145"/>
  <p:tag name="TABLE_ENDDRAG_RECT" val="841*238*496*145"/>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792*359"/>
  <p:tag name="TABLE_ENDDRAG_RECT" val="33*352*792*359"/>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904*496"/>
  <p:tag name="TABLE_ENDDRAG_RECT" val="80*189*904*496"/>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3482</Words>
  <Application>Microsoft Office PowerPoint</Application>
  <PresentationFormat>自定义</PresentationFormat>
  <Paragraphs>738</Paragraphs>
  <Slides>19</Slides>
  <Notes>19</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7" baseType="lpstr">
      <vt:lpstr>等线</vt:lpstr>
      <vt:lpstr>黑体</vt:lpstr>
      <vt:lpstr>宋体</vt:lpstr>
      <vt:lpstr>微软雅黑</vt:lpstr>
      <vt:lpstr>Arial</vt:lpstr>
      <vt:lpstr>Times New Roman</vt:lpstr>
      <vt:lpstr>Office theme</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韫译萱 张</cp:lastModifiedBy>
  <cp:revision>19</cp:revision>
  <dcterms:created xsi:type="dcterms:W3CDTF">2025-12-27T07:53:00Z</dcterms:created>
  <dcterms:modified xsi:type="dcterms:W3CDTF">2026-01-03T04:48:14Z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wqlLaW5nc29mdCBQREYgdG8gV1BTIDExMEI</vt:lpwstr>
  </property>
  <property fmtid="{D5CDD505-2E9C-101B-9397-08002B2CF9AE}" pid="3" name="Created">
    <vt:filetime>2025-12-28T07:19:23Z</vt:filetime>
  </property>
  <property fmtid="{D5CDD505-2E9C-101B-9397-08002B2CF9AE}" pid="4" name="UsrData">
    <vt:lpwstr>694f885dac2b00001fc552e3wl</vt:lpwstr>
  </property>
  <property fmtid="{D5CDD505-2E9C-101B-9397-08002B2CF9AE}" pid="5" name="KSOProductBuildVer">
    <vt:lpwstr>2052-12.1.0.24034</vt:lpwstr>
  </property>
  <property fmtid="{D5CDD505-2E9C-101B-9397-08002B2CF9AE}" pid="6" name="ICV">
    <vt:lpwstr>5B80292F5F0F4966858DF3A287B5106C_12</vt:lpwstr>
  </property>
</Properties>
</file>